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5"/>
  </p:notesMasterIdLst>
  <p:sldIdLst>
    <p:sldId id="256" r:id="rId3"/>
    <p:sldId id="258" r:id="rId4"/>
    <p:sldId id="261" r:id="rId5"/>
    <p:sldId id="257" r:id="rId6"/>
    <p:sldId id="259" r:id="rId7"/>
    <p:sldId id="274" r:id="rId8"/>
    <p:sldId id="275" r:id="rId9"/>
    <p:sldId id="262" r:id="rId10"/>
    <p:sldId id="277" r:id="rId11"/>
    <p:sldId id="278" r:id="rId12"/>
    <p:sldId id="276" r:id="rId13"/>
    <p:sldId id="293" r:id="rId14"/>
    <p:sldId id="279" r:id="rId15"/>
    <p:sldId id="281" r:id="rId16"/>
    <p:sldId id="282" r:id="rId17"/>
    <p:sldId id="292" r:id="rId18"/>
    <p:sldId id="291" r:id="rId19"/>
    <p:sldId id="290" r:id="rId20"/>
    <p:sldId id="280" r:id="rId21"/>
    <p:sldId id="288" r:id="rId22"/>
    <p:sldId id="289" r:id="rId23"/>
    <p:sldId id="271" r:id="rId2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Barlow ExtraLight" panose="00000300000000000000" pitchFamily="2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rmorant Garamond" panose="020B0604020202020204" charset="0"/>
      <p:regular r:id="rId38"/>
      <p:bold r:id="rId39"/>
      <p:italic r:id="rId40"/>
      <p:boldItalic r:id="rId41"/>
    </p:embeddedFont>
    <p:embeddedFont>
      <p:font typeface="MV Boli" panose="02000500030200090000" pitchFamily="2" charset="0"/>
      <p:regular r:id="rId42"/>
    </p:embeddedFont>
    <p:embeddedFont>
      <p:font typeface="Tw Cen MT" panose="020B0602020104020603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861E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95" d="100"/>
          <a:sy n="95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6f30e830d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f6f30e830d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822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16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309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945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6f30e830d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f6f30e830d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770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6f30e830d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f6f30e830d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366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727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209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27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628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6f30e830d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f6f30e830d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3867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292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f6f30e830d_1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2f6f30e830d_1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6f30e830d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f6f30e830d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6f30e830d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f6f30e830d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053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6f30e830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f6f30e830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458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6f30e830d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f6f30e830d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6f30e830d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f6f30e830d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674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00"/>
            <a:ext cx="9144003" cy="52238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 rot="5400000" flipH="1">
            <a:off x="1294623" y="319654"/>
            <a:ext cx="6554216" cy="6942598"/>
          </a:xfrm>
          <a:custGeom>
            <a:avLst/>
            <a:gdLst/>
            <a:ahLst/>
            <a:cxnLst/>
            <a:rect l="l" t="t" r="r" b="b"/>
            <a:pathLst>
              <a:path w="406400" h="430482" extrusionOk="0">
                <a:moveTo>
                  <a:pt x="203200" y="430482"/>
                </a:moveTo>
                <a:cubicBezTo>
                  <a:pt x="315430" y="430482"/>
                  <a:pt x="406400" y="334121"/>
                  <a:pt x="406400" y="215241"/>
                </a:cubicBezTo>
                <a:cubicBezTo>
                  <a:pt x="406400" y="96361"/>
                  <a:pt x="315430" y="0"/>
                  <a:pt x="203200" y="0"/>
                </a:cubicBezTo>
                <a:lnTo>
                  <a:pt x="203200" y="0"/>
                </a:lnTo>
                <a:cubicBezTo>
                  <a:pt x="90970" y="0"/>
                  <a:pt x="0" y="96361"/>
                  <a:pt x="0" y="215241"/>
                </a:cubicBezTo>
                <a:cubicBezTo>
                  <a:pt x="0" y="334121"/>
                  <a:pt x="90970" y="430482"/>
                  <a:pt x="203200" y="430482"/>
                </a:cubicBezTo>
                <a:lnTo>
                  <a:pt x="203200" y="430482"/>
                </a:lnTo>
              </a:path>
            </a:pathLst>
          </a:custGeom>
          <a:solidFill>
            <a:srgbClr val="163D3A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7"/>
          <p:cNvCxnSpPr/>
          <p:nvPr/>
        </p:nvCxnSpPr>
        <p:spPr>
          <a:xfrm>
            <a:off x="5081080" y="3786443"/>
            <a:ext cx="1140075" cy="0"/>
          </a:xfrm>
          <a:prstGeom prst="straightConnector1">
            <a:avLst/>
          </a:prstGeom>
          <a:noFill/>
          <a:ln w="25400" cap="flat" cmpd="sng">
            <a:solidFill>
              <a:srgbClr val="E2E8B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l="40968" t="13778"/>
          <a:stretch/>
        </p:blipFill>
        <p:spPr>
          <a:xfrm>
            <a:off x="0" y="0"/>
            <a:ext cx="1831425" cy="30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t="66270" r="20578"/>
          <a:stretch/>
        </p:blipFill>
        <p:spPr>
          <a:xfrm>
            <a:off x="7353350" y="0"/>
            <a:ext cx="1790648" cy="77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CUSTOM_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1433" b="2328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8"/>
          <p:cNvGrpSpPr/>
          <p:nvPr/>
        </p:nvGrpSpPr>
        <p:grpSpPr>
          <a:xfrm>
            <a:off x="1695099" y="1686041"/>
            <a:ext cx="5754485" cy="2943786"/>
            <a:chOff x="0" y="-38100"/>
            <a:chExt cx="869100" cy="444600"/>
          </a:xfrm>
        </p:grpSpPr>
        <p:sp>
          <p:nvSpPr>
            <p:cNvPr id="87" name="Google Shape;87;p18"/>
            <p:cNvSpPr/>
            <p:nvPr/>
          </p:nvSpPr>
          <p:spPr>
            <a:xfrm>
              <a:off x="0" y="0"/>
              <a:ext cx="869001" cy="406400"/>
            </a:xfrm>
            <a:custGeom>
              <a:avLst/>
              <a:gdLst/>
              <a:ahLst/>
              <a:cxnLst/>
              <a:rect l="l" t="t" r="r" b="b"/>
              <a:pathLst>
                <a:path w="869001" h="406400" extrusionOk="0">
                  <a:moveTo>
                    <a:pt x="665801" y="0"/>
                  </a:moveTo>
                  <a:cubicBezTo>
                    <a:pt x="778026" y="0"/>
                    <a:pt x="869001" y="90976"/>
                    <a:pt x="869001" y="203200"/>
                  </a:cubicBezTo>
                  <a:cubicBezTo>
                    <a:pt x="869001" y="315424"/>
                    <a:pt x="778026" y="406400"/>
                    <a:pt x="66580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6580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E2E8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8"/>
            <p:cNvSpPr txBox="1"/>
            <p:nvPr/>
          </p:nvSpPr>
          <p:spPr>
            <a:xfrm>
              <a:off x="0" y="-38100"/>
              <a:ext cx="8691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r="50000" b="6785"/>
          <a:stretch/>
        </p:blipFill>
        <p:spPr>
          <a:xfrm>
            <a:off x="7680750" y="1236750"/>
            <a:ext cx="1463251" cy="390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l="29448" r="29444"/>
          <a:stretch/>
        </p:blipFill>
        <p:spPr>
          <a:xfrm>
            <a:off x="-1500250" y="480750"/>
            <a:ext cx="3031500" cy="4148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E2E8B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>
  <p:cSld name="CUSTOM_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t="20706" r="14280" b="20700"/>
          <a:stretch/>
        </p:blipFill>
        <p:spPr>
          <a:xfrm>
            <a:off x="6384175" y="0"/>
            <a:ext cx="2759826" cy="285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l="38811" b="40430"/>
          <a:stretch/>
        </p:blipFill>
        <p:spPr>
          <a:xfrm>
            <a:off x="-4860" y="3410400"/>
            <a:ext cx="1756699" cy="17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>
            <a:spLocks noGrp="1"/>
          </p:cNvSpPr>
          <p:nvPr>
            <p:ph type="pic" idx="2"/>
          </p:nvPr>
        </p:nvSpPr>
        <p:spPr>
          <a:xfrm>
            <a:off x="0" y="0"/>
            <a:ext cx="2990400" cy="28545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9"/>
          <p:cNvSpPr>
            <a:spLocks noGrp="1"/>
          </p:cNvSpPr>
          <p:nvPr>
            <p:ph type="pic" idx="3"/>
          </p:nvPr>
        </p:nvSpPr>
        <p:spPr>
          <a:xfrm>
            <a:off x="3076800" y="225"/>
            <a:ext cx="3219600" cy="2854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9"/>
          <p:cNvSpPr>
            <a:spLocks noGrp="1"/>
          </p:cNvSpPr>
          <p:nvPr>
            <p:ph type="pic" idx="4"/>
          </p:nvPr>
        </p:nvSpPr>
        <p:spPr>
          <a:xfrm>
            <a:off x="6382800" y="0"/>
            <a:ext cx="2759700" cy="2854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9"/>
          <p:cNvSpPr>
            <a:spLocks noGrp="1"/>
          </p:cNvSpPr>
          <p:nvPr>
            <p:ph type="pic" idx="5"/>
          </p:nvPr>
        </p:nvSpPr>
        <p:spPr>
          <a:xfrm>
            <a:off x="3076800" y="2950100"/>
            <a:ext cx="6068700" cy="219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CUSTOM_5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t="2155" b="1607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0"/>
          <p:cNvGrpSpPr/>
          <p:nvPr/>
        </p:nvGrpSpPr>
        <p:grpSpPr>
          <a:xfrm rot="-5400000">
            <a:off x="4846343" y="848580"/>
            <a:ext cx="3459969" cy="3850716"/>
            <a:chOff x="0" y="-66675"/>
            <a:chExt cx="461483" cy="513600"/>
          </a:xfrm>
        </p:grpSpPr>
        <p:sp>
          <p:nvSpPr>
            <p:cNvPr id="101" name="Google Shape;101;p20"/>
            <p:cNvSpPr/>
            <p:nvPr/>
          </p:nvSpPr>
          <p:spPr>
            <a:xfrm>
              <a:off x="0" y="0"/>
              <a:ext cx="461483" cy="446887"/>
            </a:xfrm>
            <a:custGeom>
              <a:avLst/>
              <a:gdLst/>
              <a:ahLst/>
              <a:cxnLst/>
              <a:rect l="l" t="t" r="r" b="b"/>
              <a:pathLst>
                <a:path w="461483" h="446887" extrusionOk="0">
                  <a:moveTo>
                    <a:pt x="258283" y="0"/>
                  </a:moveTo>
                  <a:cubicBezTo>
                    <a:pt x="370507" y="0"/>
                    <a:pt x="461483" y="100039"/>
                    <a:pt x="461483" y="223444"/>
                  </a:cubicBezTo>
                  <a:cubicBezTo>
                    <a:pt x="461483" y="346848"/>
                    <a:pt x="370507" y="446887"/>
                    <a:pt x="258283" y="446887"/>
                  </a:cubicBezTo>
                  <a:lnTo>
                    <a:pt x="203200" y="446887"/>
                  </a:lnTo>
                  <a:cubicBezTo>
                    <a:pt x="90976" y="446887"/>
                    <a:pt x="0" y="346848"/>
                    <a:pt x="0" y="223444"/>
                  </a:cubicBezTo>
                  <a:cubicBezTo>
                    <a:pt x="0" y="100039"/>
                    <a:pt x="90976" y="0"/>
                    <a:pt x="203200" y="0"/>
                  </a:cubicBezTo>
                  <a:lnTo>
                    <a:pt x="2582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E2E8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0"/>
            <p:cNvSpPr txBox="1"/>
            <p:nvPr/>
          </p:nvSpPr>
          <p:spPr>
            <a:xfrm>
              <a:off x="0" y="-66675"/>
              <a:ext cx="461400" cy="51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3" name="Google Shape;103;p20"/>
          <p:cNvCxnSpPr/>
          <p:nvPr/>
        </p:nvCxnSpPr>
        <p:spPr>
          <a:xfrm>
            <a:off x="3496657" y="2686263"/>
            <a:ext cx="1654200" cy="0"/>
          </a:xfrm>
          <a:prstGeom prst="straightConnector1">
            <a:avLst/>
          </a:prstGeom>
          <a:noFill/>
          <a:ln w="19050" cap="flat" cmpd="sng">
            <a:solidFill>
              <a:srgbClr val="E2E8B2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l="10055" b="81165"/>
          <a:stretch/>
        </p:blipFill>
        <p:spPr>
          <a:xfrm>
            <a:off x="0" y="4297575"/>
            <a:ext cx="3676225" cy="93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t="63124"/>
          <a:stretch/>
        </p:blipFill>
        <p:spPr>
          <a:xfrm>
            <a:off x="4246000" y="7"/>
            <a:ext cx="3658849" cy="10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Mockup">
  <p:cSld name="CUSTOM_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 rotWithShape="1">
          <a:blip r:embed="rId2">
            <a:alphaModFix/>
          </a:blip>
          <a:srcRect t="2155" b="1607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10080"/>
          <a:stretch/>
        </p:blipFill>
        <p:spPr>
          <a:xfrm>
            <a:off x="2807775" y="3132225"/>
            <a:ext cx="1655624" cy="201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l="1999"/>
          <a:stretch/>
        </p:blipFill>
        <p:spPr>
          <a:xfrm>
            <a:off x="-22299" y="0"/>
            <a:ext cx="27024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7275" y="2398751"/>
            <a:ext cx="3706051" cy="22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6">
            <a:alphaModFix/>
          </a:blip>
          <a:srcRect t="32863"/>
          <a:stretch/>
        </p:blipFill>
        <p:spPr>
          <a:xfrm>
            <a:off x="2084400" y="1"/>
            <a:ext cx="2487598" cy="147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>
            <a:spLocks noGrp="1"/>
          </p:cNvSpPr>
          <p:nvPr>
            <p:ph type="pic" idx="2"/>
          </p:nvPr>
        </p:nvSpPr>
        <p:spPr>
          <a:xfrm>
            <a:off x="1246750" y="2485575"/>
            <a:ext cx="2850300" cy="184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USTOM_7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 t="3762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92066"/>
          <a:stretch/>
        </p:blipFill>
        <p:spPr>
          <a:xfrm flipH="1">
            <a:off x="4482527" y="4727275"/>
            <a:ext cx="4334498" cy="4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4225" y="170175"/>
            <a:ext cx="1756323" cy="249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5">
            <a:alphaModFix/>
          </a:blip>
          <a:srcRect l="50000" t="43058"/>
          <a:stretch/>
        </p:blipFill>
        <p:spPr>
          <a:xfrm>
            <a:off x="0" y="0"/>
            <a:ext cx="804577" cy="880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>
            <a:spLocks noGrp="1"/>
          </p:cNvSpPr>
          <p:nvPr>
            <p:ph type="pic" idx="2"/>
          </p:nvPr>
        </p:nvSpPr>
        <p:spPr>
          <a:xfrm>
            <a:off x="4939225" y="514250"/>
            <a:ext cx="2289900" cy="40149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>
            <a:spLocks noGrp="1"/>
          </p:cNvSpPr>
          <p:nvPr>
            <p:ph type="pic" idx="3"/>
          </p:nvPr>
        </p:nvSpPr>
        <p:spPr>
          <a:xfrm>
            <a:off x="7332375" y="1029175"/>
            <a:ext cx="1811700" cy="411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>
  <p:cSld name="CUSTOM_8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155" b="1607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t="36159"/>
          <a:stretch/>
        </p:blipFill>
        <p:spPr>
          <a:xfrm>
            <a:off x="2362750" y="1250"/>
            <a:ext cx="2429348" cy="1247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6372293" y="1255"/>
            <a:ext cx="2770612" cy="5138960"/>
          </a:xfrm>
          <a:custGeom>
            <a:avLst/>
            <a:gdLst/>
            <a:ahLst/>
            <a:cxnLst/>
            <a:rect l="l" t="t" r="r" b="b"/>
            <a:pathLst>
              <a:path w="3378795" h="6267024" extrusionOk="0">
                <a:moveTo>
                  <a:pt x="0" y="0"/>
                </a:moveTo>
                <a:lnTo>
                  <a:pt x="3378795" y="0"/>
                </a:lnTo>
                <a:lnTo>
                  <a:pt x="3378795" y="6267024"/>
                </a:lnTo>
                <a:lnTo>
                  <a:pt x="0" y="6267024"/>
                </a:lnTo>
                <a:close/>
              </a:path>
            </a:pathLst>
          </a:custGeom>
          <a:solidFill>
            <a:srgbClr val="DDB99D"/>
          </a:solidFill>
          <a:ln>
            <a:noFill/>
          </a:ln>
        </p:spPr>
      </p:sp>
      <p:sp>
        <p:nvSpPr>
          <p:cNvPr id="124" name="Google Shape;124;p23"/>
          <p:cNvSpPr/>
          <p:nvPr/>
        </p:nvSpPr>
        <p:spPr>
          <a:xfrm>
            <a:off x="3613974" y="1255"/>
            <a:ext cx="2757230" cy="5138960"/>
          </a:xfrm>
          <a:custGeom>
            <a:avLst/>
            <a:gdLst/>
            <a:ahLst/>
            <a:cxnLst/>
            <a:rect l="l" t="t" r="r" b="b"/>
            <a:pathLst>
              <a:path w="3362475" h="6267024" extrusionOk="0">
                <a:moveTo>
                  <a:pt x="0" y="0"/>
                </a:moveTo>
                <a:lnTo>
                  <a:pt x="3362475" y="0"/>
                </a:lnTo>
                <a:lnTo>
                  <a:pt x="3362475" y="6267024"/>
                </a:lnTo>
                <a:lnTo>
                  <a:pt x="0" y="6267024"/>
                </a:lnTo>
                <a:close/>
              </a:path>
            </a:pathLst>
          </a:custGeom>
          <a:solidFill>
            <a:srgbClr val="5D534B"/>
          </a:solidFill>
          <a:ln>
            <a:noFill/>
          </a:ln>
        </p:spPr>
      </p:sp>
      <p:pic>
        <p:nvPicPr>
          <p:cNvPr id="125" name="Google Shape;125;p23"/>
          <p:cNvPicPr preferRelativeResize="0"/>
          <p:nvPr/>
        </p:nvPicPr>
        <p:blipFill rotWithShape="1">
          <a:blip r:embed="rId4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>
            <a:spLocks noGrp="1"/>
          </p:cNvSpPr>
          <p:nvPr>
            <p:ph type="pic" idx="2"/>
          </p:nvPr>
        </p:nvSpPr>
        <p:spPr>
          <a:xfrm>
            <a:off x="3613975" y="1225"/>
            <a:ext cx="2757300" cy="27816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3"/>
          <p:cNvSpPr>
            <a:spLocks noGrp="1"/>
          </p:cNvSpPr>
          <p:nvPr>
            <p:ph type="pic" idx="3"/>
          </p:nvPr>
        </p:nvSpPr>
        <p:spPr>
          <a:xfrm>
            <a:off x="6365650" y="1225"/>
            <a:ext cx="2770500" cy="278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">
  <p:cSld name="CUSTOM_9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 rotWithShape="1">
          <a:blip r:embed="rId2">
            <a:alphaModFix/>
          </a:blip>
          <a:srcRect t="1511" b="2242"/>
          <a:stretch/>
        </p:blipFill>
        <p:spPr>
          <a:xfrm>
            <a:off x="0" y="4625"/>
            <a:ext cx="91434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4"/>
          <p:cNvGrpSpPr/>
          <p:nvPr/>
        </p:nvGrpSpPr>
        <p:grpSpPr>
          <a:xfrm>
            <a:off x="798676" y="2290841"/>
            <a:ext cx="2251050" cy="2251050"/>
            <a:chOff x="0" y="0"/>
            <a:chExt cx="812800" cy="812800"/>
          </a:xfrm>
        </p:grpSpPr>
        <p:sp>
          <p:nvSpPr>
            <p:cNvPr id="131" name="Google Shape;131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E2E8B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24"/>
          <p:cNvGrpSpPr/>
          <p:nvPr/>
        </p:nvGrpSpPr>
        <p:grpSpPr>
          <a:xfrm>
            <a:off x="3339517" y="2290841"/>
            <a:ext cx="2251050" cy="2251050"/>
            <a:chOff x="0" y="0"/>
            <a:chExt cx="812800" cy="812800"/>
          </a:xfrm>
        </p:grpSpPr>
        <p:sp>
          <p:nvSpPr>
            <p:cNvPr id="134" name="Google Shape;134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E2E8B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24"/>
          <p:cNvGrpSpPr/>
          <p:nvPr/>
        </p:nvGrpSpPr>
        <p:grpSpPr>
          <a:xfrm>
            <a:off x="5880358" y="2290841"/>
            <a:ext cx="2251050" cy="2251050"/>
            <a:chOff x="0" y="0"/>
            <a:chExt cx="812800" cy="812800"/>
          </a:xfrm>
        </p:grpSpPr>
        <p:sp>
          <p:nvSpPr>
            <p:cNvPr id="137" name="Google Shape;137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E2E8B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t="89639" b="-1"/>
          <a:stretch/>
        </p:blipFill>
        <p:spPr>
          <a:xfrm>
            <a:off x="2906850" y="-22750"/>
            <a:ext cx="3116398" cy="43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 l="23011"/>
          <a:stretch/>
        </p:blipFill>
        <p:spPr>
          <a:xfrm>
            <a:off x="0" y="0"/>
            <a:ext cx="1698924" cy="18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5">
            <a:alphaModFix/>
          </a:blip>
          <a:srcRect r="54061" b="20204"/>
          <a:stretch/>
        </p:blipFill>
        <p:spPr>
          <a:xfrm>
            <a:off x="8344550" y="3239350"/>
            <a:ext cx="798927" cy="190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">
  <p:cSld name="CUSTOM_10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8594" y="0"/>
            <a:ext cx="508573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t="5017" b="7714"/>
          <a:stretch/>
        </p:blipFill>
        <p:spPr>
          <a:xfrm>
            <a:off x="4047625" y="0"/>
            <a:ext cx="50882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4">
            <a:alphaModFix/>
          </a:blip>
          <a:srcRect b="61483"/>
          <a:stretch/>
        </p:blipFill>
        <p:spPr>
          <a:xfrm>
            <a:off x="3577800" y="4398425"/>
            <a:ext cx="1372377" cy="745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/>
          </a:blip>
          <a:srcRect t="2155" b="1607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6"/>
          <p:cNvGrpSpPr/>
          <p:nvPr/>
        </p:nvGrpSpPr>
        <p:grpSpPr>
          <a:xfrm>
            <a:off x="4409522" y="712840"/>
            <a:ext cx="1111504" cy="1111504"/>
            <a:chOff x="0" y="0"/>
            <a:chExt cx="812800" cy="812800"/>
          </a:xfrm>
        </p:grpSpPr>
        <p:sp>
          <p:nvSpPr>
            <p:cNvPr id="149" name="Google Shape;149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E2E8B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26"/>
          <p:cNvGrpSpPr/>
          <p:nvPr/>
        </p:nvGrpSpPr>
        <p:grpSpPr>
          <a:xfrm>
            <a:off x="4409522" y="2104816"/>
            <a:ext cx="1111504" cy="1111504"/>
            <a:chOff x="0" y="0"/>
            <a:chExt cx="812800" cy="812800"/>
          </a:xfrm>
        </p:grpSpPr>
        <p:sp>
          <p:nvSpPr>
            <p:cNvPr id="152" name="Google Shape;152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E2E8B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26"/>
          <p:cNvGrpSpPr/>
          <p:nvPr/>
        </p:nvGrpSpPr>
        <p:grpSpPr>
          <a:xfrm>
            <a:off x="4409522" y="3497322"/>
            <a:ext cx="1111504" cy="1111504"/>
            <a:chOff x="0" y="0"/>
            <a:chExt cx="812800" cy="812800"/>
          </a:xfrm>
        </p:grpSpPr>
        <p:sp>
          <p:nvSpPr>
            <p:cNvPr id="155" name="Google Shape;155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E2E8B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l="66055" b="-10"/>
          <a:stretch/>
        </p:blipFill>
        <p:spPr>
          <a:xfrm>
            <a:off x="1" y="3059325"/>
            <a:ext cx="338124" cy="20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>
            <a:spLocks noGrp="1"/>
          </p:cNvSpPr>
          <p:nvPr>
            <p:ph type="pic" idx="2"/>
          </p:nvPr>
        </p:nvSpPr>
        <p:spPr>
          <a:xfrm>
            <a:off x="0" y="1225"/>
            <a:ext cx="3730500" cy="321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6">
  <p:cSld name="CUSTOM_1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l="2075" b="4095"/>
          <a:stretch/>
        </p:blipFill>
        <p:spPr>
          <a:xfrm>
            <a:off x="0" y="0"/>
            <a:ext cx="48773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r="46288" b="8875"/>
          <a:stretch/>
        </p:blipFill>
        <p:spPr>
          <a:xfrm>
            <a:off x="8427250" y="3429550"/>
            <a:ext cx="716750" cy="171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>
            <a:spLocks noGrp="1"/>
          </p:cNvSpPr>
          <p:nvPr>
            <p:ph type="pic" idx="2"/>
          </p:nvPr>
        </p:nvSpPr>
        <p:spPr>
          <a:xfrm>
            <a:off x="1429550" y="-357175"/>
            <a:ext cx="4368000" cy="5706000"/>
          </a:xfrm>
          <a:prstGeom prst="roundRect">
            <a:avLst>
              <a:gd name="adj" fmla="val 36044"/>
            </a:avLst>
          </a:prstGeom>
          <a:noFill/>
          <a:ln w="19050" cap="flat" cmpd="sng">
            <a:solidFill>
              <a:srgbClr val="E2E8B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7"/>
          <p:cNvSpPr>
            <a:spLocks noGrp="1"/>
          </p:cNvSpPr>
          <p:nvPr>
            <p:ph type="pic" idx="3"/>
          </p:nvPr>
        </p:nvSpPr>
        <p:spPr>
          <a:xfrm rot="5400000">
            <a:off x="7454250" y="-1920850"/>
            <a:ext cx="3380400" cy="6441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7">
  <p:cSld name="CUSTOM_13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r="46969" b="42657"/>
          <a:stretch/>
        </p:blipFill>
        <p:spPr>
          <a:xfrm>
            <a:off x="8107200" y="4066225"/>
            <a:ext cx="1036800" cy="107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l="58416" t="36888"/>
          <a:stretch/>
        </p:blipFill>
        <p:spPr>
          <a:xfrm>
            <a:off x="0" y="0"/>
            <a:ext cx="595851" cy="123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>
            <a:spLocks noGrp="1"/>
          </p:cNvSpPr>
          <p:nvPr>
            <p:ph type="pic" idx="2"/>
          </p:nvPr>
        </p:nvSpPr>
        <p:spPr>
          <a:xfrm rot="5400000">
            <a:off x="6088650" y="-2168225"/>
            <a:ext cx="2403600" cy="54039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E2E8B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7F7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rmorant Garamond"/>
              <a:buNone/>
              <a:defRPr sz="22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•"/>
              <a:defRPr sz="1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"/>
              <a:buChar char="–"/>
              <a:defRPr sz="14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Barlow"/>
              <a:buChar char="•"/>
              <a:defRPr sz="12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Barlow"/>
              <a:buChar char="–"/>
              <a:defRPr sz="10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Barlow"/>
              <a:buChar char="»"/>
              <a:defRPr sz="10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Barlow"/>
              <a:buChar char="•"/>
              <a:defRPr sz="10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Barlow"/>
              <a:buChar char="•"/>
              <a:defRPr sz="10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Barlow"/>
              <a:buChar char="•"/>
              <a:defRPr sz="10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Barlow"/>
              <a:buChar char="•"/>
              <a:defRPr sz="10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Barlow"/>
              <a:buNone/>
              <a:defRPr sz="9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20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8.png"/><Relationship Id="rId10" Type="http://schemas.openxmlformats.org/officeDocument/2006/relationships/image" Target="../media/image44.jpg"/><Relationship Id="rId4" Type="http://schemas.openxmlformats.org/officeDocument/2006/relationships/image" Target="../media/image19.png"/><Relationship Id="rId9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20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0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20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PowerPoint_Presentation.ppt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18F27962-9E1C-D502-9A57-2EF3965CAA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978" y="49614"/>
            <a:ext cx="3864041" cy="385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4">
            <a:alphaModFix/>
          </a:blip>
          <a:srcRect l="68316" b="58895"/>
          <a:stretch/>
        </p:blipFill>
        <p:spPr>
          <a:xfrm>
            <a:off x="0" y="3085700"/>
            <a:ext cx="1310424" cy="20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5">
            <a:alphaModFix/>
          </a:blip>
          <a:srcRect r="36548" b="31619"/>
          <a:stretch/>
        </p:blipFill>
        <p:spPr>
          <a:xfrm>
            <a:off x="7527800" y="2760775"/>
            <a:ext cx="1616199" cy="23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6">
            <a:alphaModFix/>
          </a:blip>
          <a:srcRect t="77359"/>
          <a:stretch/>
        </p:blipFill>
        <p:spPr>
          <a:xfrm>
            <a:off x="3079250" y="1"/>
            <a:ext cx="5638824" cy="1376799"/>
          </a:xfrm>
          <a:prstGeom prst="rect">
            <a:avLst/>
          </a:prstGeom>
          <a:solidFill>
            <a:srgbClr val="F7F7F7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06C5CD-DBD6-43F4-A83A-4E0241578FDF}"/>
              </a:ext>
            </a:extLst>
          </p:cNvPr>
          <p:cNvSpPr txBox="1"/>
          <p:nvPr/>
        </p:nvSpPr>
        <p:spPr>
          <a:xfrm>
            <a:off x="1752586" y="2751583"/>
            <a:ext cx="563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chemeClr val="tx2"/>
                </a:solidFill>
                <a:effectLst/>
                <a:latin typeface="-apple-system"/>
              </a:rPr>
              <a:t>we would 💚 to green your space 🌿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93C7FDC4-1341-6C09-4D8F-9852047CD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24249" r="22339" b="18275"/>
          <a:stretch/>
        </p:blipFill>
        <p:spPr bwMode="auto">
          <a:xfrm>
            <a:off x="900750" y="440324"/>
            <a:ext cx="7900790" cy="46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3" name="Google Shape;263;p34"/>
          <p:cNvPicPr preferRelativeResize="0"/>
          <p:nvPr/>
        </p:nvPicPr>
        <p:blipFill rotWithShape="1">
          <a:blip r:embed="rId4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5">
            <a:alphaModFix/>
          </a:blip>
          <a:srcRect t="36159"/>
          <a:stretch/>
        </p:blipFill>
        <p:spPr>
          <a:xfrm>
            <a:off x="5226495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6">
            <a:alphaModFix/>
          </a:blip>
          <a:srcRect l="38811" b="40430"/>
          <a:stretch/>
        </p:blipFill>
        <p:spPr>
          <a:xfrm>
            <a:off x="-4860" y="3410400"/>
            <a:ext cx="1756699" cy="173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737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5">
            <a:alphaModFix/>
          </a:blip>
          <a:srcRect l="38811" b="40430"/>
          <a:stretch/>
        </p:blipFill>
        <p:spPr>
          <a:xfrm>
            <a:off x="-4860" y="3410400"/>
            <a:ext cx="1756699" cy="17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D1DDCB-CBF1-4B20-69BB-FAB926AA56AF}"/>
              </a:ext>
            </a:extLst>
          </p:cNvPr>
          <p:cNvSpPr txBox="1"/>
          <p:nvPr/>
        </p:nvSpPr>
        <p:spPr>
          <a:xfrm>
            <a:off x="121827" y="56849"/>
            <a:ext cx="39762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chemeClr val="tx2"/>
                </a:solidFill>
                <a:latin typeface="Cormorant Garamond"/>
                <a:ea typeface="Cormorant Garamond"/>
              </a:rPr>
              <a:t>Our</a:t>
            </a:r>
            <a:r>
              <a:rPr lang="en-US" sz="1800" b="1" dirty="0">
                <a:solidFill>
                  <a:srgbClr val="111111"/>
                </a:solidFill>
                <a:latin typeface="Barlow" panose="00000500000000000000" pitchFamily="2" charset="0"/>
              </a:rPr>
              <a:t> </a:t>
            </a:r>
            <a:r>
              <a:rPr lang="en-US" sz="3200" b="1" dirty="0">
                <a:solidFill>
                  <a:schemeClr val="tx2"/>
                </a:solidFill>
                <a:latin typeface="Cormorant Garamond"/>
                <a:ea typeface="Cormorant Garamond"/>
              </a:rPr>
              <a:t>packages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7F345-796B-FEE7-22B8-07B6465E24CA}"/>
              </a:ext>
            </a:extLst>
          </p:cNvPr>
          <p:cNvSpPr txBox="1"/>
          <p:nvPr/>
        </p:nvSpPr>
        <p:spPr>
          <a:xfrm>
            <a:off x="1379569" y="4553697"/>
            <a:ext cx="31924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typical and comprehensive package </a:t>
            </a:r>
          </a:p>
          <a:p>
            <a:pPr algn="ctr"/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2000 LE/M2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D0451D-F560-48D6-8B98-C7A642964135}"/>
              </a:ext>
            </a:extLst>
          </p:cNvPr>
          <p:cNvSpPr txBox="1"/>
          <p:nvPr/>
        </p:nvSpPr>
        <p:spPr>
          <a:xfrm>
            <a:off x="-72491" y="2350416"/>
            <a:ext cx="285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decoration package</a:t>
            </a:r>
          </a:p>
          <a:p>
            <a:pPr algn="ctr"/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1500 LE/M2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A1105-9BDC-414E-A7EC-344CCA25FC15}"/>
              </a:ext>
            </a:extLst>
          </p:cNvPr>
          <p:cNvSpPr txBox="1"/>
          <p:nvPr/>
        </p:nvSpPr>
        <p:spPr>
          <a:xfrm>
            <a:off x="2759558" y="2360250"/>
            <a:ext cx="30848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herbs and leafy plants package </a:t>
            </a:r>
          </a:p>
          <a:p>
            <a:pPr algn="ctr"/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500 LE/M2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A05D4-CD8D-4646-B402-82A8EC9FB7EF}"/>
              </a:ext>
            </a:extLst>
          </p:cNvPr>
          <p:cNvSpPr txBox="1"/>
          <p:nvPr/>
        </p:nvSpPr>
        <p:spPr>
          <a:xfrm>
            <a:off x="6122536" y="2353241"/>
            <a:ext cx="3084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 vegetables and fruits package </a:t>
            </a:r>
          </a:p>
          <a:p>
            <a:pPr algn="ctr"/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1000 LE/M2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3AF14-BA6F-4FF7-A257-29CB9DD72D8D}"/>
              </a:ext>
            </a:extLst>
          </p:cNvPr>
          <p:cNvSpPr txBox="1"/>
          <p:nvPr/>
        </p:nvSpPr>
        <p:spPr>
          <a:xfrm>
            <a:off x="5441467" y="4553697"/>
            <a:ext cx="2627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Green your space 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training Course 500 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ED095E-A8EB-497B-B8D1-DBBD59F3D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369" y="654511"/>
            <a:ext cx="2269178" cy="1698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A62331-9492-4894-A886-4F6670507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87" y="698473"/>
            <a:ext cx="2320329" cy="1670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3B39DF-EF96-4E92-B20A-86BEF8A18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078" y="3065703"/>
            <a:ext cx="2764899" cy="1487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2D5CA-3A37-459D-9EFF-FD0738B1C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3702" y="3138973"/>
            <a:ext cx="2442887" cy="14014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A49B63-3125-42A6-A979-AD777A4414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2814" y="649025"/>
            <a:ext cx="2138334" cy="17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5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5">
            <a:alphaModFix/>
          </a:blip>
          <a:srcRect l="38811" b="40430"/>
          <a:stretch/>
        </p:blipFill>
        <p:spPr>
          <a:xfrm>
            <a:off x="-4860" y="3410400"/>
            <a:ext cx="1756699" cy="17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D1DDCB-CBF1-4B20-69BB-FAB926AA56AF}"/>
              </a:ext>
            </a:extLst>
          </p:cNvPr>
          <p:cNvSpPr txBox="1"/>
          <p:nvPr/>
        </p:nvSpPr>
        <p:spPr>
          <a:xfrm>
            <a:off x="295512" y="540424"/>
            <a:ext cx="3976237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Digital Marketing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:</a:t>
            </a:r>
            <a:endParaRPr lang="en-US" sz="1800" dirty="0">
              <a:solidFill>
                <a:srgbClr val="111111"/>
              </a:solidFill>
              <a:latin typeface="Barlow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SEO</a:t>
            </a:r>
            <a:r>
              <a:rPr lang="en-US" b="0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: Optimize the website for relevant keywords to increase organic traffic.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Content Marketing</a:t>
            </a:r>
            <a:r>
              <a:rPr lang="en-US" b="0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: Create and share valuable content (blogs, videos, infographics) on gardening tips, sustainability, and project showcases.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Social Media</a:t>
            </a:r>
            <a:r>
              <a:rPr lang="en-US" b="0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: Engage with the audience on Instagram , and Facebook, through regular posts, stories, and interactive content.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Email Marketing</a:t>
            </a:r>
            <a:r>
              <a:rPr lang="en-US" b="0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: Send monthly newsletters with updates, promotions, and gardening advice.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Paid Advertising</a:t>
            </a:r>
            <a:r>
              <a:rPr lang="en-US" b="0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: Run targeted ads on Google and social media platforms to reach potential customers.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7F345-796B-FEE7-22B8-07B6465E24CA}"/>
              </a:ext>
            </a:extLst>
          </p:cNvPr>
          <p:cNvSpPr txBox="1"/>
          <p:nvPr/>
        </p:nvSpPr>
        <p:spPr>
          <a:xfrm>
            <a:off x="4567261" y="540424"/>
            <a:ext cx="4281227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Traditional Marketing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11111"/>
              </a:solidFill>
              <a:latin typeface="Barlow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Print Ads</a:t>
            </a:r>
            <a:r>
              <a:rPr lang="en-US" b="0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: Place ads in local magazines and newspapers.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Events</a:t>
            </a:r>
            <a:r>
              <a:rPr lang="en-US" b="0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: Host workshops and participate in community events to build brand awareness.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Partnerships</a:t>
            </a:r>
            <a:r>
              <a:rPr lang="en-US" b="0" i="0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: Collaborate with local nurseries, home improvement stores, and environmental organizations</a:t>
            </a:r>
          </a:p>
        </p:txBody>
      </p:sp>
    </p:spTree>
    <p:extLst>
      <p:ext uri="{BB962C8B-B14F-4D97-AF65-F5344CB8AC3E}">
        <p14:creationId xmlns:p14="http://schemas.microsoft.com/office/powerpoint/2010/main" val="420668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5">
            <a:alphaModFix/>
          </a:blip>
          <a:srcRect l="38811" b="40430"/>
          <a:stretch/>
        </p:blipFill>
        <p:spPr>
          <a:xfrm>
            <a:off x="-4860" y="3410400"/>
            <a:ext cx="1756699" cy="17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DADD58-5D03-1DFA-9FE3-87D380EE9C9C}"/>
              </a:ext>
            </a:extLst>
          </p:cNvPr>
          <p:cNvSpPr txBox="1"/>
          <p:nvPr/>
        </p:nvSpPr>
        <p:spPr>
          <a:xfrm>
            <a:off x="234144" y="208125"/>
            <a:ext cx="28182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>
                <a:latin typeface="Arial" panose="020B0604020202020204" pitchFamily="34" charset="0"/>
              </a:rPr>
              <a:t>S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ocial media content strategy</a:t>
            </a:r>
            <a:endParaRPr lang="en-US" sz="24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B9922-1E21-BA5D-9071-FF373A5523B3}"/>
              </a:ext>
            </a:extLst>
          </p:cNvPr>
          <p:cNvSpPr txBox="1"/>
          <p:nvPr/>
        </p:nvSpPr>
        <p:spPr>
          <a:xfrm>
            <a:off x="5178219" y="1722799"/>
            <a:ext cx="3261815" cy="1697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en-US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YouTube</a:t>
            </a:r>
            <a:endParaRPr lang="en-US" b="0" dirty="0">
              <a:solidFill>
                <a:srgbClr val="C00000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1 times per week</a:t>
            </a:r>
          </a:p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en-US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Email Newsletters</a:t>
            </a:r>
            <a:endParaRPr lang="en-US" b="0" dirty="0">
              <a:solidFill>
                <a:srgbClr val="C00000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Newsletters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2 times per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69E85-EB31-CD55-C15F-13609FBD27FB}"/>
              </a:ext>
            </a:extLst>
          </p:cNvPr>
          <p:cNvSpPr txBox="1"/>
          <p:nvPr/>
        </p:nvSpPr>
        <p:spPr>
          <a:xfrm>
            <a:off x="451894" y="1389976"/>
            <a:ext cx="4585648" cy="2790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spcAft>
                <a:spcPts val="4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Posting frequency</a:t>
            </a:r>
            <a:endParaRPr lang="en-US" b="1" i="0" u="none" strike="noStrike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en-US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Instagram</a:t>
            </a:r>
            <a:endParaRPr lang="en-US" b="0" dirty="0">
              <a:solidFill>
                <a:srgbClr val="C00000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Posts and Reels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3 times per week</a:t>
            </a:r>
          </a:p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en-US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Facebook</a:t>
            </a:r>
            <a:endParaRPr lang="en-US" b="0" dirty="0">
              <a:solidFill>
                <a:srgbClr val="C00000"/>
              </a:solidFill>
              <a:effectLst/>
            </a:endParaRPr>
          </a:p>
          <a:p>
            <a:pPr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Posts and Stories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3 times per week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Events/Live Videos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2 times per month</a:t>
            </a: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2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;p36">
            <a:extLst>
              <a:ext uri="{FF2B5EF4-FFF2-40B4-BE49-F238E27FC236}">
                <a16:creationId xmlns:a16="http://schemas.microsoft.com/office/drawing/2014/main" id="{A802551A-FE64-3784-D355-852C8F26885A}"/>
              </a:ext>
            </a:extLst>
          </p:cNvPr>
          <p:cNvSpPr txBox="1"/>
          <p:nvPr/>
        </p:nvSpPr>
        <p:spPr>
          <a:xfrm>
            <a:off x="0" y="2030063"/>
            <a:ext cx="2210936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bg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Content Calendar</a:t>
            </a:r>
            <a:endParaRPr sz="100" dirty="0">
              <a:solidFill>
                <a:schemeClr val="bg2"/>
              </a:solidFill>
            </a:endParaRPr>
          </a:p>
        </p:txBody>
      </p:sp>
      <p:pic>
        <p:nvPicPr>
          <p:cNvPr id="9" name="Google Shape;403;p42">
            <a:extLst>
              <a:ext uri="{FF2B5EF4-FFF2-40B4-BE49-F238E27FC236}">
                <a16:creationId xmlns:a16="http://schemas.microsoft.com/office/drawing/2014/main" id="{AB1A9958-04D7-A816-C0DE-5A93793AB0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643" t="12656"/>
          <a:stretch/>
        </p:blipFill>
        <p:spPr>
          <a:xfrm>
            <a:off x="0" y="0"/>
            <a:ext cx="1576625" cy="2004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7F9B62E-FF05-4B76-BB98-A2E32BF873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409736"/>
              </p:ext>
            </p:extLst>
          </p:nvPr>
        </p:nvGraphicFramePr>
        <p:xfrm>
          <a:off x="2130136" y="49212"/>
          <a:ext cx="6858000" cy="5011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Worksheet" r:id="rId5" imgW="6286579" imgH="4429090" progId="Excel.Sheet.12">
                  <p:embed/>
                </p:oleObj>
              </mc:Choice>
              <mc:Fallback>
                <p:oleObj name="Worksheet" r:id="rId5" imgW="6286579" imgH="44290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0136" y="49212"/>
                        <a:ext cx="6858000" cy="5011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983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;p36">
            <a:extLst>
              <a:ext uri="{FF2B5EF4-FFF2-40B4-BE49-F238E27FC236}">
                <a16:creationId xmlns:a16="http://schemas.microsoft.com/office/drawing/2014/main" id="{A802551A-FE64-3784-D355-852C8F26885A}"/>
              </a:ext>
            </a:extLst>
          </p:cNvPr>
          <p:cNvSpPr txBox="1"/>
          <p:nvPr/>
        </p:nvSpPr>
        <p:spPr>
          <a:xfrm>
            <a:off x="0" y="2030063"/>
            <a:ext cx="221093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bg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Actions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dirty="0">
              <a:solidFill>
                <a:schemeClr val="bg2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4DCE86-DB31-45CE-111E-F77084F6D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07770"/>
              </p:ext>
            </p:extLst>
          </p:nvPr>
        </p:nvGraphicFramePr>
        <p:xfrm>
          <a:off x="2210936" y="0"/>
          <a:ext cx="6933064" cy="5230187"/>
        </p:xfrm>
        <a:graphic>
          <a:graphicData uri="http://schemas.openxmlformats.org/drawingml/2006/table">
            <a:tbl>
              <a:tblPr/>
              <a:tblGrid>
                <a:gridCol w="197115">
                  <a:extLst>
                    <a:ext uri="{9D8B030D-6E8A-4147-A177-3AD203B41FA5}">
                      <a16:colId xmlns:a16="http://schemas.microsoft.com/office/drawing/2014/main" val="954121156"/>
                    </a:ext>
                  </a:extLst>
                </a:gridCol>
                <a:gridCol w="1207985">
                  <a:extLst>
                    <a:ext uri="{9D8B030D-6E8A-4147-A177-3AD203B41FA5}">
                      <a16:colId xmlns:a16="http://schemas.microsoft.com/office/drawing/2014/main" val="40883252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185203550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3437318792"/>
                    </a:ext>
                  </a:extLst>
                </a:gridCol>
                <a:gridCol w="1517073">
                  <a:extLst>
                    <a:ext uri="{9D8B030D-6E8A-4147-A177-3AD203B41FA5}">
                      <a16:colId xmlns:a16="http://schemas.microsoft.com/office/drawing/2014/main" val="3699925770"/>
                    </a:ext>
                  </a:extLst>
                </a:gridCol>
                <a:gridCol w="810491">
                  <a:extLst>
                    <a:ext uri="{9D8B030D-6E8A-4147-A177-3AD203B41FA5}">
                      <a16:colId xmlns:a16="http://schemas.microsoft.com/office/drawing/2014/main" val="2531403047"/>
                    </a:ext>
                  </a:extLst>
                </a:gridCol>
                <a:gridCol w="1475509">
                  <a:extLst>
                    <a:ext uri="{9D8B030D-6E8A-4147-A177-3AD203B41FA5}">
                      <a16:colId xmlns:a16="http://schemas.microsoft.com/office/drawing/2014/main" val="1661649446"/>
                    </a:ext>
                  </a:extLst>
                </a:gridCol>
              </a:tblGrid>
              <a:tr h="3232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item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who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when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How many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cost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objectives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21577"/>
                  </a:ext>
                </a:extLst>
              </a:tr>
              <a:tr h="79423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Facebook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m.hazem</a:t>
                      </a:r>
                      <a:endParaRPr lang="en-US" sz="1000" dirty="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 October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 to December 2024</a:t>
                      </a:r>
                      <a:endParaRPr lang="en-US" sz="1000">
                        <a:effectLst/>
                      </a:endParaRPr>
                    </a:p>
                    <a:p>
                      <a:pPr algn="ctr" fontAlgn="t"/>
                      <a:br>
                        <a:rPr lang="en-US" sz="1000">
                          <a:effectLst/>
                        </a:rPr>
                      </a:b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 posts and 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+mn-ea"/>
                          <a:cs typeface="+mn-cs"/>
                          <a:sym typeface="Arial"/>
                        </a:rPr>
                        <a:t>Stories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 weekly</a:t>
                      </a:r>
                      <a:endParaRPr lang="en-US" sz="1000" dirty="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 free to 500 LE</a:t>
                      </a:r>
                      <a:endParaRPr lang="en-US" sz="100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 to get 1000  as minimum followers</a:t>
                      </a:r>
                      <a:endParaRPr lang="en-US" sz="1000" dirty="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046030"/>
                  </a:ext>
                </a:extLst>
              </a:tr>
              <a:tr h="8098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Instagram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 mahmoud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October to December 2024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 posts and reels weekly </a:t>
                      </a:r>
                      <a:endParaRPr lang="en-US" sz="1000" dirty="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  free</a:t>
                      </a:r>
                      <a:endParaRPr lang="en-US" sz="100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 to get 1000  as minimum followers </a:t>
                      </a:r>
                      <a:endParaRPr lang="en-US" sz="100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050658"/>
                  </a:ext>
                </a:extLst>
              </a:tr>
              <a:tr h="7865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YouTube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And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Creating videos to be attached to posts and ads</a:t>
                      </a:r>
                      <a:endParaRPr lang="en-US" sz="105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said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October to December 2024</a:t>
                      </a:r>
                      <a:endParaRPr lang="en-US" sz="1000" dirty="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One video weekly 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1500 LE</a:t>
                      </a:r>
                      <a:endParaRPr lang="en-US" sz="1000" dirty="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 To be short  and attracted </a:t>
                      </a:r>
                      <a:endParaRPr lang="en-US" sz="12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And to get 5000  as minimum views and subscription </a:t>
                      </a:r>
                      <a:endParaRPr lang="en-US" sz="1000" dirty="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244505"/>
                  </a:ext>
                </a:extLst>
              </a:tr>
              <a:tr h="8098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1400"/>
                        </a:spcBef>
                        <a:spcAft>
                          <a:spcPts val="40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+mn-ea"/>
                          <a:cs typeface="+mn-cs"/>
                          <a:sym typeface="Arial"/>
                        </a:rPr>
                        <a:t>Email</a:t>
                      </a:r>
                      <a:r>
                        <a:rPr lang="en-US" sz="1100" b="1" i="0" u="none" strike="noStrike" cap="non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+mn-ea"/>
                          <a:cs typeface="+mn-cs"/>
                          <a:sym typeface="Arial"/>
                        </a:rPr>
                        <a:t>Newsletters and events</a:t>
                      </a: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said</a:t>
                      </a:r>
                      <a:endParaRPr lang="en-US" sz="1000" dirty="0">
                        <a:effectLst/>
                      </a:endParaRPr>
                    </a:p>
                    <a:p>
                      <a:pPr algn="ctr" fontAlgn="t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October to December 2024</a:t>
                      </a:r>
                      <a:endParaRPr lang="en-US" sz="1000" dirty="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times per month</a:t>
                      </a:r>
                      <a:endParaRPr lang="en-US" sz="1000" dirty="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 free to 500 LE</a:t>
                      </a:r>
                      <a:endParaRPr lang="en-US" sz="100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dirty="0">
                          <a:solidFill>
                            <a:srgbClr val="111111"/>
                          </a:solidFill>
                          <a:effectLst/>
                          <a:latin typeface="Barlow" panose="00000500000000000000" pitchFamily="2" charset="0"/>
                        </a:rPr>
                        <a:t>to build brand awareness, and send promotions, and gardening advice </a:t>
                      </a:r>
                      <a:endParaRPr lang="en-US" sz="1000" dirty="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56837"/>
                  </a:ext>
                </a:extLst>
              </a:tr>
              <a:tr h="8098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Ads</a:t>
                      </a:r>
                      <a:endParaRPr lang="en-US" sz="1000" dirty="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m.hazem</a:t>
                      </a:r>
                      <a:endParaRPr lang="en-US" sz="1000" dirty="0">
                        <a:effectLst/>
                      </a:endParaRPr>
                    </a:p>
                    <a:p>
                      <a:pPr algn="ctr" fontAlgn="t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October to December 2024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Creating ad 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facebook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 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instagram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 and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youtube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 one of posts or videos 2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tims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 monthly</a:t>
                      </a:r>
                      <a:endParaRPr lang="en-US" sz="1000" dirty="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 1500 LE</a:t>
                      </a:r>
                      <a:endParaRPr lang="en-US" sz="1000" dirty="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Get affordable awareness  and call to action to our website and social platforms </a:t>
                      </a:r>
                      <a:endParaRPr lang="en-US" sz="1000" dirty="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14096"/>
                  </a:ext>
                </a:extLst>
              </a:tr>
              <a:tr h="80985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Customer relation</a:t>
                      </a:r>
                      <a:endParaRPr lang="en-US" sz="1000" dirty="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 mahmoud</a:t>
                      </a:r>
                      <a:endParaRPr lang="en-US" sz="1000">
                        <a:effectLst/>
                      </a:endParaRPr>
                    </a:p>
                    <a:p>
                      <a:pPr algn="ctr" fontAlgn="t"/>
                      <a:br>
                        <a:rPr lang="en-US" sz="1000">
                          <a:effectLst/>
                        </a:rPr>
                      </a:b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October to December 2024</a:t>
                      </a:r>
                      <a:endParaRPr lang="en-US" sz="1000">
                        <a:effectLst/>
                      </a:endParaRPr>
                    </a:p>
                  </a:txBody>
                  <a:tcPr marL="35065" marR="35065" marT="17532" marB="17532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Replying to our customer comments and emails daily</a:t>
                      </a:r>
                      <a:endParaRPr lang="en-US" sz="1000" dirty="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wentieth Century"/>
                        </a:rPr>
                        <a:t> free</a:t>
                      </a:r>
                      <a:endParaRPr lang="en-US" sz="100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To respond  to customer comments or emails through 30 minutes as maximum time </a:t>
                      </a:r>
                      <a:endParaRPr lang="en-US" sz="1000" dirty="0">
                        <a:effectLst/>
                      </a:endParaRPr>
                    </a:p>
                  </a:txBody>
                  <a:tcPr marL="17532" marR="17532" marT="16831" marB="16831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639446"/>
                  </a:ext>
                </a:extLst>
              </a:tr>
            </a:tbl>
          </a:graphicData>
        </a:graphic>
      </p:graphicFrame>
      <p:pic>
        <p:nvPicPr>
          <p:cNvPr id="403" name="Google Shape;403;p42"/>
          <p:cNvPicPr preferRelativeResize="0"/>
          <p:nvPr/>
        </p:nvPicPr>
        <p:blipFill rotWithShape="1">
          <a:blip r:embed="rId3">
            <a:alphaModFix/>
          </a:blip>
          <a:srcRect l="26643" t="12656"/>
          <a:stretch/>
        </p:blipFill>
        <p:spPr>
          <a:xfrm>
            <a:off x="0" y="0"/>
            <a:ext cx="1576625" cy="2004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183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5">
            <a:alphaModFix/>
          </a:blip>
          <a:srcRect l="38811" b="40430"/>
          <a:stretch/>
        </p:blipFill>
        <p:spPr>
          <a:xfrm>
            <a:off x="-4860" y="3410400"/>
            <a:ext cx="1756699" cy="17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6">
            <a:alphaModFix/>
          </a:blip>
          <a:srcRect r="43817"/>
          <a:stretch/>
        </p:blipFill>
        <p:spPr>
          <a:xfrm>
            <a:off x="8291275" y="883000"/>
            <a:ext cx="852725" cy="3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A6D17A-CF01-7B49-8AF0-54E4D64BBE38}"/>
              </a:ext>
            </a:extLst>
          </p:cNvPr>
          <p:cNvSpPr txBox="1"/>
          <p:nvPr/>
        </p:nvSpPr>
        <p:spPr>
          <a:xfrm>
            <a:off x="213675" y="-69272"/>
            <a:ext cx="845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-apple-system"/>
              </a:rPr>
              <a:t>Facebook posts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A solar panels on a roof&#10;&#10;Description automatically generated">
            <a:extLst>
              <a:ext uri="{FF2B5EF4-FFF2-40B4-BE49-F238E27FC236}">
                <a16:creationId xmlns:a16="http://schemas.microsoft.com/office/drawing/2014/main" id="{D5BED117-D1BC-5201-EC46-95E24872E9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705" b="5487"/>
          <a:stretch/>
        </p:blipFill>
        <p:spPr>
          <a:xfrm>
            <a:off x="4560431" y="515503"/>
            <a:ext cx="3651612" cy="4236787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425CD24E-A89F-114D-A152-67DA40EF42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341" b="4746"/>
          <a:stretch/>
        </p:blipFill>
        <p:spPr>
          <a:xfrm>
            <a:off x="476328" y="515503"/>
            <a:ext cx="3554322" cy="423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15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5">
            <a:alphaModFix/>
          </a:blip>
          <a:srcRect l="38811" b="40430"/>
          <a:stretch/>
        </p:blipFill>
        <p:spPr>
          <a:xfrm>
            <a:off x="-4860" y="3410400"/>
            <a:ext cx="1756699" cy="17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6">
            <a:alphaModFix/>
          </a:blip>
          <a:srcRect r="43817"/>
          <a:stretch/>
        </p:blipFill>
        <p:spPr>
          <a:xfrm>
            <a:off x="8291275" y="883000"/>
            <a:ext cx="852725" cy="3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A6D17A-CF01-7B49-8AF0-54E4D64BBE38}"/>
              </a:ext>
            </a:extLst>
          </p:cNvPr>
          <p:cNvSpPr txBox="1"/>
          <p:nvPr/>
        </p:nvSpPr>
        <p:spPr>
          <a:xfrm>
            <a:off x="295512" y="90718"/>
            <a:ext cx="845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tx2"/>
                </a:solidFill>
                <a:effectLst/>
                <a:latin typeface="-apple-system"/>
              </a:rPr>
              <a:t>Instagram </a:t>
            </a:r>
            <a:r>
              <a:rPr lang="en-US" sz="3200" b="1" dirty="0">
                <a:solidFill>
                  <a:schemeClr val="tx2"/>
                </a:solidFill>
                <a:latin typeface="-apple-system"/>
              </a:rPr>
              <a:t>posts</a:t>
            </a:r>
          </a:p>
        </p:txBody>
      </p:sp>
      <p:pic>
        <p:nvPicPr>
          <p:cNvPr id="10" name="Picture 9" descr="A screen shot of a phone&#10;&#10;Description automatically generated">
            <a:extLst>
              <a:ext uri="{FF2B5EF4-FFF2-40B4-BE49-F238E27FC236}">
                <a16:creationId xmlns:a16="http://schemas.microsoft.com/office/drawing/2014/main" id="{DECEB661-6E92-493A-9FD1-573E78A40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576" y="832135"/>
            <a:ext cx="2314575" cy="4332428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A792DFD-01AA-4F83-AC8C-D807EB247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89" y="766211"/>
            <a:ext cx="2454006" cy="43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8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5">
            <a:alphaModFix/>
          </a:blip>
          <a:srcRect l="38811" b="40430"/>
          <a:stretch/>
        </p:blipFill>
        <p:spPr>
          <a:xfrm>
            <a:off x="-4860" y="3410400"/>
            <a:ext cx="1756699" cy="17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6">
            <a:alphaModFix/>
          </a:blip>
          <a:srcRect r="43817"/>
          <a:stretch/>
        </p:blipFill>
        <p:spPr>
          <a:xfrm>
            <a:off x="8291275" y="883000"/>
            <a:ext cx="852725" cy="3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A6D17A-CF01-7B49-8AF0-54E4D64BBE38}"/>
              </a:ext>
            </a:extLst>
          </p:cNvPr>
          <p:cNvSpPr txBox="1"/>
          <p:nvPr/>
        </p:nvSpPr>
        <p:spPr>
          <a:xfrm>
            <a:off x="295512" y="90718"/>
            <a:ext cx="845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-apple-system"/>
              </a:rPr>
              <a:t>Facebook ads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D2F6E8-F16F-00FE-0ACF-A625E8EBEA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3095"/>
          <a:stretch/>
        </p:blipFill>
        <p:spPr>
          <a:xfrm>
            <a:off x="371901" y="713165"/>
            <a:ext cx="2314575" cy="41763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BBC088F-116A-4EB5-95E8-E868D3F0F9D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1480" t="17290" r="5803" b="5383"/>
          <a:stretch/>
        </p:blipFill>
        <p:spPr>
          <a:xfrm>
            <a:off x="3134405" y="713165"/>
            <a:ext cx="5064035" cy="41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57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5">
            <a:alphaModFix/>
          </a:blip>
          <a:srcRect l="38811" b="40430"/>
          <a:stretch/>
        </p:blipFill>
        <p:spPr>
          <a:xfrm>
            <a:off x="-4860" y="3410400"/>
            <a:ext cx="1756699" cy="17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19E652-5CA3-1C15-67BC-3786AFA54D19}"/>
              </a:ext>
            </a:extLst>
          </p:cNvPr>
          <p:cNvSpPr txBox="1"/>
          <p:nvPr/>
        </p:nvSpPr>
        <p:spPr>
          <a:xfrm>
            <a:off x="450375" y="464024"/>
            <a:ext cx="8420669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                             Marketing KPIs</a:t>
            </a:r>
            <a:endParaRPr lang="en-US" sz="2400" b="0" dirty="0">
              <a:effectLst/>
              <a:latin typeface="Barlow" panose="00000500000000000000" pitchFamily="2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Website Traffic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Barlow" panose="00000500000000000000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Metric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: Number of unique visitors per month.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Goal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: Increase website traffic by 30% over the next 6 months.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Lead Generation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Barlow" panose="00000500000000000000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Metric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: Number of new leads generated through the website and social media.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Goal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: Generate 100 new leads per month.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Conversion Rate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Barlow" panose="00000500000000000000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Metric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: Percentage of website visitors who book a consultation or service.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Goal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: Achieve a 10% conversion rate from website visitors to consultations.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Social Media Engagement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Barlow" panose="00000500000000000000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Metric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: Number of likes, comments, shares, and followers on social media platforms.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Goal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: Increase social media engagement by 50% over the next 3 months.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Email Open Rate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Barlow" panose="00000500000000000000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Metric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: Percentage of recipients who open marketing emails.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Goal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: Achieve a 25% open rate for email campaigns.</a:t>
            </a:r>
            <a:endParaRPr lang="en-US" b="0" i="0" u="none" strike="noStrike" dirty="0">
              <a:solidFill>
                <a:srgbClr val="000000"/>
              </a:solidFill>
              <a:effectLst/>
              <a:latin typeface="Barlow" panose="00000500000000000000" pitchFamily="2" charset="0"/>
            </a:endParaRPr>
          </a:p>
        </p:txBody>
      </p:sp>
      <p:pic>
        <p:nvPicPr>
          <p:cNvPr id="4" name="Google Shape;411;p42">
            <a:extLst>
              <a:ext uri="{FF2B5EF4-FFF2-40B4-BE49-F238E27FC236}">
                <a16:creationId xmlns:a16="http://schemas.microsoft.com/office/drawing/2014/main" id="{44088DC6-1BCE-9868-820A-4A15A36069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43817"/>
          <a:stretch/>
        </p:blipFill>
        <p:spPr>
          <a:xfrm>
            <a:off x="8291275" y="883000"/>
            <a:ext cx="852725" cy="3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E348D2-D649-4DBB-B21B-C9F9F129D585}"/>
              </a:ext>
            </a:extLst>
          </p:cNvPr>
          <p:cNvSpPr txBox="1"/>
          <p:nvPr/>
        </p:nvSpPr>
        <p:spPr>
          <a:xfrm>
            <a:off x="4114800" y="211517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DA12B-B042-4057-BF67-500FA7F15C91}"/>
              </a:ext>
            </a:extLst>
          </p:cNvPr>
          <p:cNvSpPr txBox="1"/>
          <p:nvPr/>
        </p:nvSpPr>
        <p:spPr>
          <a:xfrm>
            <a:off x="873489" y="31575"/>
            <a:ext cx="156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Cormorant Garamond"/>
                <a:ea typeface="Cormorant Garamond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58872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1"/>
          <p:cNvGrpSpPr/>
          <p:nvPr/>
        </p:nvGrpSpPr>
        <p:grpSpPr>
          <a:xfrm>
            <a:off x="1695099" y="1938309"/>
            <a:ext cx="5753801" cy="3055722"/>
            <a:chOff x="0" y="0"/>
            <a:chExt cx="869001" cy="406400"/>
          </a:xfrm>
        </p:grpSpPr>
        <p:sp>
          <p:nvSpPr>
            <p:cNvPr id="208" name="Google Shape;208;p31"/>
            <p:cNvSpPr/>
            <p:nvPr/>
          </p:nvSpPr>
          <p:spPr>
            <a:xfrm>
              <a:off x="0" y="0"/>
              <a:ext cx="869001" cy="406400"/>
            </a:xfrm>
            <a:custGeom>
              <a:avLst/>
              <a:gdLst/>
              <a:ahLst/>
              <a:cxnLst/>
              <a:rect l="l" t="t" r="r" b="b"/>
              <a:pathLst>
                <a:path w="869001" h="406400" extrusionOk="0">
                  <a:moveTo>
                    <a:pt x="665801" y="0"/>
                  </a:moveTo>
                  <a:cubicBezTo>
                    <a:pt x="778026" y="0"/>
                    <a:pt x="869001" y="90976"/>
                    <a:pt x="869001" y="203200"/>
                  </a:cubicBezTo>
                  <a:cubicBezTo>
                    <a:pt x="869001" y="315424"/>
                    <a:pt x="778026" y="406400"/>
                    <a:pt x="66580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6580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E2E8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 txBox="1"/>
            <p:nvPr/>
          </p:nvSpPr>
          <p:spPr>
            <a:xfrm>
              <a:off x="73309" y="29091"/>
              <a:ext cx="745400" cy="377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/>
              <a:r>
                <a:rPr lang="en-US" sz="1600" dirty="0" err="1">
                  <a:solidFill>
                    <a:schemeClr val="tx2"/>
                  </a:solidFill>
                  <a:latin typeface="Barlow" panose="00000500000000000000" pitchFamily="2" charset="0"/>
                  <a:ea typeface="Roboto"/>
                  <a:cs typeface="Roboto"/>
                  <a:sym typeface="Roboto"/>
                </a:rPr>
                <a:t>Naturoofs</a:t>
              </a:r>
              <a:r>
                <a:rPr lang="en-US" sz="1600" dirty="0">
                  <a:solidFill>
                    <a:srgbClr val="111111"/>
                  </a:solidFill>
                  <a:latin typeface="Barlow" panose="00000500000000000000" pitchFamily="2" charset="0"/>
                  <a:ea typeface="Roboto"/>
                  <a:cs typeface="Roboto"/>
                  <a:sym typeface="Roboto"/>
                </a:rPr>
                <a:t> is a pioneering company based in Cairo, Egypt, dedicated to transforming urban spaces through innovative rooftop and balcony gardening solutions.</a:t>
              </a:r>
            </a:p>
          </p:txBody>
        </p:sp>
      </p:grpSp>
      <p:sp>
        <p:nvSpPr>
          <p:cNvPr id="210" name="Google Shape;210;p31"/>
          <p:cNvSpPr txBox="1"/>
          <p:nvPr/>
        </p:nvSpPr>
        <p:spPr>
          <a:xfrm>
            <a:off x="467908" y="682650"/>
            <a:ext cx="6648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tx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Brand </a:t>
            </a:r>
          </a:p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tx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       overview</a:t>
            </a:r>
            <a:endParaRPr lang="en-US" sz="700" dirty="0">
              <a:solidFill>
                <a:schemeClr val="tx2"/>
              </a:solidFill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r="50000" b="6785"/>
          <a:stretch/>
        </p:blipFill>
        <p:spPr>
          <a:xfrm>
            <a:off x="7680750" y="1236750"/>
            <a:ext cx="1463251" cy="390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 rotWithShape="1">
          <a:blip r:embed="rId4">
            <a:alphaModFix/>
          </a:blip>
          <a:srcRect l="29448" r="29444"/>
          <a:stretch/>
        </p:blipFill>
        <p:spPr>
          <a:xfrm>
            <a:off x="-1500250" y="480750"/>
            <a:ext cx="3031500" cy="4148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E2E8B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5">
            <a:alphaModFix/>
          </a:blip>
          <a:srcRect l="38811" b="40430"/>
          <a:stretch/>
        </p:blipFill>
        <p:spPr>
          <a:xfrm>
            <a:off x="-4860" y="3410400"/>
            <a:ext cx="1756699" cy="17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19E652-5CA3-1C15-67BC-3786AFA54D19}"/>
              </a:ext>
            </a:extLst>
          </p:cNvPr>
          <p:cNvSpPr txBox="1"/>
          <p:nvPr/>
        </p:nvSpPr>
        <p:spPr>
          <a:xfrm>
            <a:off x="482321" y="967354"/>
            <a:ext cx="795829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-apple-system"/>
              </a:rPr>
              <a:t> We have prepared this report for the first month based on analyzing data from advertising campaigns, social media performance, content evaluation, audience interactions and demographic data</a:t>
            </a:r>
            <a:endParaRPr lang="en-US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2"/>
                </a:solidFill>
                <a:effectLst/>
                <a:latin typeface="-apple-system"/>
              </a:rPr>
              <a:t>The Engagement 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on Instagram, Facebook is low and not as targeted.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the most engagement of </a:t>
            </a:r>
            <a:r>
              <a:rPr lang="en-US" dirty="0">
                <a:solidFill>
                  <a:schemeClr val="tx2"/>
                </a:solidFill>
                <a:latin typeface="-apple-system"/>
              </a:rPr>
              <a:t>Content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 was  with  videos, mor than stories, images, and written posts.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-apple-system"/>
              </a:rPr>
              <a:t>The result of advertising camping on Facebook was not bad.., it was 137,088 reach throw 5 days only for 406 LE, But this doesn’t achieve our goal.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The </a:t>
            </a:r>
            <a:r>
              <a:rPr lang="en-US" dirty="0">
                <a:solidFill>
                  <a:schemeClr val="tx2"/>
                </a:solidFill>
                <a:latin typeface="-apple-system"/>
              </a:rPr>
              <a:t>audience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  age and gender were as targeted but location was limited to 3 cities out of 7, Cairo, Alexandria and Giza only.</a:t>
            </a:r>
          </a:p>
          <a:p>
            <a:pPr marL="457200" lvl="1" algn="l"/>
            <a:endParaRPr lang="en-US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algn="l"/>
            <a:endParaRPr lang="en-US" b="1" dirty="0">
              <a:solidFill>
                <a:schemeClr val="tx2"/>
              </a:solidFill>
              <a:latin typeface="-apple-system"/>
            </a:endParaRPr>
          </a:p>
        </p:txBody>
      </p:sp>
      <p:pic>
        <p:nvPicPr>
          <p:cNvPr id="411" name="Google Shape;411;p42"/>
          <p:cNvPicPr preferRelativeResize="0"/>
          <p:nvPr/>
        </p:nvPicPr>
        <p:blipFill rotWithShape="1">
          <a:blip r:embed="rId6">
            <a:alphaModFix/>
          </a:blip>
          <a:srcRect r="43817"/>
          <a:stretch/>
        </p:blipFill>
        <p:spPr>
          <a:xfrm>
            <a:off x="8291275" y="883000"/>
            <a:ext cx="852725" cy="3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A6D17A-CF01-7B49-8AF0-54E4D64BBE38}"/>
              </a:ext>
            </a:extLst>
          </p:cNvPr>
          <p:cNvSpPr txBox="1"/>
          <p:nvPr/>
        </p:nvSpPr>
        <p:spPr>
          <a:xfrm>
            <a:off x="295512" y="378942"/>
            <a:ext cx="845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-apple-system"/>
              </a:rPr>
              <a:t>Social media marketing Monthly report</a:t>
            </a:r>
            <a:r>
              <a:rPr lang="en-US" sz="2400" b="0" i="0" dirty="0">
                <a:solidFill>
                  <a:schemeClr val="tx2"/>
                </a:solidFill>
                <a:effectLst/>
                <a:latin typeface="-apple-system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3478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5">
            <a:alphaModFix/>
          </a:blip>
          <a:srcRect l="38811" b="40430"/>
          <a:stretch/>
        </p:blipFill>
        <p:spPr>
          <a:xfrm>
            <a:off x="-4860" y="3410400"/>
            <a:ext cx="1756699" cy="17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19E652-5CA3-1C15-67BC-3786AFA54D19}"/>
              </a:ext>
            </a:extLst>
          </p:cNvPr>
          <p:cNvSpPr txBox="1"/>
          <p:nvPr/>
        </p:nvSpPr>
        <p:spPr>
          <a:xfrm>
            <a:off x="591025" y="959767"/>
            <a:ext cx="801275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-apple-system"/>
              </a:rPr>
              <a:t>develop the social media pages and the website to be more professional.</a:t>
            </a:r>
          </a:p>
          <a:p>
            <a:pPr marL="457200" lvl="1"/>
            <a:endParaRPr lang="en-US" dirty="0">
              <a:solidFill>
                <a:schemeClr val="tx2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-apple-system"/>
              </a:rPr>
              <a:t>Change the content strategy to be more effective in customer engagement.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-apple-system"/>
              </a:rPr>
              <a:t>Provide creative and attractive content.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-apple-system"/>
              </a:rPr>
              <a:t>Focus more on video content and improving it.</a:t>
            </a:r>
          </a:p>
          <a:p>
            <a:pPr marL="457200" lvl="1"/>
            <a:endParaRPr lang="en-US" dirty="0">
              <a:solidFill>
                <a:schemeClr val="tx2"/>
              </a:solidFill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-apple-system"/>
              </a:rPr>
              <a:t>Increase the budget allocated for paid ads and to promote posts on Facebook and Instagram.</a:t>
            </a:r>
          </a:p>
          <a:p>
            <a:pPr marL="457200" lvl="1" algn="l"/>
            <a:endParaRPr lang="en-US" dirty="0">
              <a:solidFill>
                <a:schemeClr val="tx2"/>
              </a:solidFill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-apple-system"/>
              </a:rPr>
              <a:t>Focus on targeting customers in Cairo, Alexandria and Giza only due to the low cost and ease of access.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Regularly update and optimize website content based on keyword performance and search trends.</a:t>
            </a:r>
          </a:p>
        </p:txBody>
      </p:sp>
      <p:pic>
        <p:nvPicPr>
          <p:cNvPr id="411" name="Google Shape;411;p42"/>
          <p:cNvPicPr preferRelativeResize="0"/>
          <p:nvPr/>
        </p:nvPicPr>
        <p:blipFill rotWithShape="1">
          <a:blip r:embed="rId6">
            <a:alphaModFix/>
          </a:blip>
          <a:srcRect r="43817"/>
          <a:stretch/>
        </p:blipFill>
        <p:spPr>
          <a:xfrm>
            <a:off x="8291275" y="883000"/>
            <a:ext cx="852725" cy="3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A6D17A-CF01-7B49-8AF0-54E4D64BBE38}"/>
              </a:ext>
            </a:extLst>
          </p:cNvPr>
          <p:cNvSpPr txBox="1"/>
          <p:nvPr/>
        </p:nvSpPr>
        <p:spPr>
          <a:xfrm>
            <a:off x="295512" y="90718"/>
            <a:ext cx="845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chemeClr val="tx2"/>
                </a:solidFill>
                <a:effectLst/>
                <a:latin typeface="-apple-system"/>
              </a:rPr>
              <a:t>Optimization</a:t>
            </a:r>
            <a:endParaRPr lang="en-US" sz="3200" dirty="0">
              <a:solidFill>
                <a:schemeClr val="tx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72559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44"/>
          <p:cNvGrpSpPr/>
          <p:nvPr/>
        </p:nvGrpSpPr>
        <p:grpSpPr>
          <a:xfrm rot="-5400000">
            <a:off x="4699506" y="1172679"/>
            <a:ext cx="2292612" cy="5128825"/>
            <a:chOff x="0" y="-66675"/>
            <a:chExt cx="461483" cy="513562"/>
          </a:xfrm>
        </p:grpSpPr>
        <p:sp>
          <p:nvSpPr>
            <p:cNvPr id="447" name="Google Shape;447;p44"/>
            <p:cNvSpPr/>
            <p:nvPr/>
          </p:nvSpPr>
          <p:spPr>
            <a:xfrm>
              <a:off x="0" y="0"/>
              <a:ext cx="461483" cy="446887"/>
            </a:xfrm>
            <a:custGeom>
              <a:avLst/>
              <a:gdLst/>
              <a:ahLst/>
              <a:cxnLst/>
              <a:rect l="l" t="t" r="r" b="b"/>
              <a:pathLst>
                <a:path w="461483" h="446887" extrusionOk="0">
                  <a:moveTo>
                    <a:pt x="258283" y="0"/>
                  </a:moveTo>
                  <a:cubicBezTo>
                    <a:pt x="370507" y="0"/>
                    <a:pt x="461483" y="100039"/>
                    <a:pt x="461483" y="223444"/>
                  </a:cubicBezTo>
                  <a:cubicBezTo>
                    <a:pt x="461483" y="346848"/>
                    <a:pt x="370507" y="446887"/>
                    <a:pt x="258283" y="446887"/>
                  </a:cubicBezTo>
                  <a:lnTo>
                    <a:pt x="203200" y="446887"/>
                  </a:lnTo>
                  <a:cubicBezTo>
                    <a:pt x="90976" y="446887"/>
                    <a:pt x="0" y="346848"/>
                    <a:pt x="0" y="223444"/>
                  </a:cubicBezTo>
                  <a:cubicBezTo>
                    <a:pt x="0" y="100039"/>
                    <a:pt x="90976" y="0"/>
                    <a:pt x="203200" y="0"/>
                  </a:cubicBezTo>
                  <a:lnTo>
                    <a:pt x="2582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E2E8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48" name="Google Shape;448;p44"/>
            <p:cNvSpPr txBox="1"/>
            <p:nvPr/>
          </p:nvSpPr>
          <p:spPr>
            <a:xfrm>
              <a:off x="0" y="-66675"/>
              <a:ext cx="461483" cy="513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l" rtl="0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44"/>
          <p:cNvSpPr txBox="1"/>
          <p:nvPr/>
        </p:nvSpPr>
        <p:spPr>
          <a:xfrm>
            <a:off x="135466" y="101601"/>
            <a:ext cx="803769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b="1" i="0" dirty="0">
                <a:solidFill>
                  <a:schemeClr val="tx2"/>
                </a:solidFill>
                <a:effectLst/>
                <a:latin typeface="-apple-system"/>
              </a:rPr>
              <a:t>🌿 </a:t>
            </a:r>
            <a:r>
              <a:rPr lang="en-US" sz="4000" i="0" dirty="0">
                <a:solidFill>
                  <a:schemeClr val="tx2"/>
                </a:solidFill>
                <a:effectLst/>
                <a:latin typeface="-apple-system"/>
              </a:rPr>
              <a:t>Natu</a:t>
            </a:r>
            <a:r>
              <a:rPr lang="en-US" sz="4000" b="1" i="0" dirty="0">
                <a:solidFill>
                  <a:schemeClr val="tx2"/>
                </a:solidFill>
                <a:effectLst/>
                <a:latin typeface="-apple-system"/>
              </a:rPr>
              <a:t>r</a:t>
            </a:r>
            <a:r>
              <a:rPr lang="en-US" sz="4000" i="0" dirty="0">
                <a:solidFill>
                  <a:schemeClr val="tx2"/>
                </a:solidFill>
                <a:effectLst/>
                <a:latin typeface="-apple-system"/>
              </a:rPr>
              <a:t>oofs</a:t>
            </a:r>
          </a:p>
          <a:p>
            <a:pPr algn="r"/>
            <a:r>
              <a:rPr lang="en-US" sz="4000" b="1" i="0" dirty="0">
                <a:solidFill>
                  <a:schemeClr val="tx2"/>
                </a:solidFill>
                <a:effectLst/>
                <a:latin typeface="-apple-system"/>
              </a:rPr>
              <a:t>   </a:t>
            </a:r>
            <a:r>
              <a:rPr lang="en-US" sz="3600" b="1" i="0" dirty="0">
                <a:solidFill>
                  <a:schemeClr val="tx2"/>
                </a:solidFill>
                <a:effectLst/>
                <a:latin typeface="-apple-system"/>
              </a:rPr>
              <a:t>we would 💚 to green your space </a:t>
            </a:r>
            <a:r>
              <a:rPr lang="en-US" sz="4000" b="1" i="0" dirty="0">
                <a:solidFill>
                  <a:schemeClr val="tx2"/>
                </a:solidFill>
                <a:effectLst/>
                <a:latin typeface="-apple-system"/>
              </a:rPr>
              <a:t>🌿</a:t>
            </a:r>
          </a:p>
          <a:p>
            <a:pPr algn="r"/>
            <a:endParaRPr lang="en-US" sz="4000" b="1" i="0" dirty="0">
              <a:solidFill>
                <a:schemeClr val="tx2"/>
              </a:solidFill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chemeClr val="tx2"/>
                </a:solidFill>
                <a:effectLst/>
                <a:latin typeface="-apple-system"/>
              </a:rPr>
              <a:t>We appreciate your time and interest in Naturoofs. Together, we can create beautiful, sustainable green spaces that enhance urban living and contribute positively to the environment.</a:t>
            </a:r>
          </a:p>
          <a:p>
            <a:pPr algn="l"/>
            <a:endParaRPr lang="en-US" sz="1600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chemeClr val="tx2"/>
                </a:solidFill>
                <a:effectLst/>
                <a:latin typeface="-apple-system"/>
              </a:rPr>
              <a:t>Let’s make our cities </a:t>
            </a:r>
            <a:r>
              <a:rPr lang="en-US" sz="1600" b="0" i="0" dirty="0">
                <a:solidFill>
                  <a:srgbClr val="49861E"/>
                </a:solidFill>
                <a:effectLst/>
                <a:latin typeface="-apple-system"/>
              </a:rPr>
              <a:t>greener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-apple-system"/>
              </a:rPr>
              <a:t>, one rooftop at a time.</a:t>
            </a:r>
          </a:p>
        </p:txBody>
      </p:sp>
      <p:sp>
        <p:nvSpPr>
          <p:cNvPr id="455" name="Google Shape;455;p44"/>
          <p:cNvSpPr txBox="1"/>
          <p:nvPr/>
        </p:nvSpPr>
        <p:spPr>
          <a:xfrm>
            <a:off x="4555862" y="2845918"/>
            <a:ext cx="28692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 dirty="0">
                <a:solidFill>
                  <a:schemeClr val="bg2"/>
                </a:solidFill>
                <a:latin typeface="Barlow ExtraLight"/>
                <a:ea typeface="Barlow ExtraLight"/>
                <a:cs typeface="Barlow ExtraLight"/>
                <a:sym typeface="Barlow ExtraLight"/>
              </a:rPr>
              <a:t>Any questions?</a:t>
            </a:r>
            <a:endParaRPr sz="700" dirty="0">
              <a:solidFill>
                <a:schemeClr val="bg2"/>
              </a:solidFill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4852185" y="3737092"/>
            <a:ext cx="2446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 dirty="0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hello@naturoofs.com</a:t>
            </a:r>
            <a:endParaRPr sz="700" dirty="0">
              <a:solidFill>
                <a:schemeClr val="bg2"/>
              </a:solidFill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4767226" y="4297575"/>
            <a:ext cx="2446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 dirty="0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@naturoofs</a:t>
            </a:r>
            <a:endParaRPr sz="700" dirty="0">
              <a:solidFill>
                <a:schemeClr val="bg2"/>
              </a:solidFill>
            </a:endParaRPr>
          </a:p>
        </p:txBody>
      </p:sp>
      <p:cxnSp>
        <p:nvCxnSpPr>
          <p:cNvPr id="459" name="Google Shape;459;p44"/>
          <p:cNvCxnSpPr/>
          <p:nvPr/>
        </p:nvCxnSpPr>
        <p:spPr>
          <a:xfrm>
            <a:off x="5178321" y="3443897"/>
            <a:ext cx="1654209" cy="0"/>
          </a:xfrm>
          <a:prstGeom prst="straightConnector1">
            <a:avLst/>
          </a:prstGeom>
          <a:noFill/>
          <a:ln w="19050" cap="flat" cmpd="sng">
            <a:solidFill>
              <a:srgbClr val="E2E8B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0" name="Google Shape;460;p44"/>
          <p:cNvPicPr preferRelativeResize="0"/>
          <p:nvPr/>
        </p:nvPicPr>
        <p:blipFill rotWithShape="1">
          <a:blip r:embed="rId3">
            <a:alphaModFix/>
          </a:blip>
          <a:srcRect l="10055" b="81165"/>
          <a:stretch/>
        </p:blipFill>
        <p:spPr>
          <a:xfrm>
            <a:off x="0" y="4297575"/>
            <a:ext cx="3676225" cy="93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 rotWithShape="1">
          <a:blip r:embed="rId4">
            <a:alphaModFix/>
          </a:blip>
          <a:srcRect t="63124"/>
          <a:stretch/>
        </p:blipFill>
        <p:spPr>
          <a:xfrm>
            <a:off x="4246000" y="7"/>
            <a:ext cx="3658849" cy="10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34"/>
          <p:cNvCxnSpPr/>
          <p:nvPr/>
        </p:nvCxnSpPr>
        <p:spPr>
          <a:xfrm>
            <a:off x="4059956" y="890150"/>
            <a:ext cx="172857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34"/>
          <p:cNvSpPr txBox="1"/>
          <p:nvPr/>
        </p:nvSpPr>
        <p:spPr>
          <a:xfrm>
            <a:off x="4059956" y="337223"/>
            <a:ext cx="17489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Barlow" panose="00000500000000000000" pitchFamily="2" charset="0"/>
              </a:rPr>
              <a:t>Vision</a:t>
            </a:r>
            <a:endParaRPr sz="700" dirty="0">
              <a:solidFill>
                <a:schemeClr val="tx2"/>
              </a:solidFill>
              <a:latin typeface="Barlow" panose="00000500000000000000" pitchFamily="2" charset="0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709663" y="976916"/>
            <a:ext cx="281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tx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Our Core Values:</a:t>
            </a:r>
          </a:p>
        </p:txBody>
      </p:sp>
      <p:sp>
        <p:nvSpPr>
          <p:cNvPr id="257" name="Google Shape;257;p34"/>
          <p:cNvSpPr txBox="1"/>
          <p:nvPr/>
        </p:nvSpPr>
        <p:spPr>
          <a:xfrm>
            <a:off x="399097" y="2058226"/>
            <a:ext cx="30996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chemeClr val="tx2"/>
                </a:solidFill>
                <a:effectLst/>
                <a:latin typeface="Barlow" panose="00000500000000000000" pitchFamily="2" charset="0"/>
              </a:rPr>
              <a:t>We believe in the power of nature and green spaces to transform and enrich urban living.</a:t>
            </a:r>
            <a:endParaRPr sz="500" dirty="0">
              <a:solidFill>
                <a:schemeClr val="tx2"/>
              </a:solidFill>
              <a:latin typeface="Barlow" panose="00000500000000000000" pitchFamily="2" charset="0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4059956" y="1042523"/>
            <a:ext cx="3085911" cy="134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spcBef>
                <a:spcPts val="900"/>
              </a:spcBef>
              <a:buClr>
                <a:schemeClr val="dk1"/>
              </a:buClr>
              <a:buSzPts val="1100"/>
              <a:buNone/>
            </a:pPr>
            <a:r>
              <a:rPr lang="en-US" sz="1600" dirty="0">
                <a:solidFill>
                  <a:schemeClr val="tx2"/>
                </a:solidFill>
                <a:latin typeface="Barlow" panose="00000500000000000000" pitchFamily="2" charset="0"/>
              </a:rPr>
              <a:t>To become the leading provider of rooftop and balcony gardening solutions in Egypt, contributing to greener, healthier, and more beautiful urban environments.</a:t>
            </a:r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86;p36">
            <a:extLst>
              <a:ext uri="{FF2B5EF4-FFF2-40B4-BE49-F238E27FC236}">
                <a16:creationId xmlns:a16="http://schemas.microsoft.com/office/drawing/2014/main" id="{88960285-5C44-AB01-67AA-BA30186803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9779"/>
          <a:stretch/>
        </p:blipFill>
        <p:spPr>
          <a:xfrm>
            <a:off x="4059956" y="3463677"/>
            <a:ext cx="2325750" cy="15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hlinkClick r:id="" action="ppaction://ole?verb=0"/>
            <a:extLst>
              <a:ext uri="{FF2B5EF4-FFF2-40B4-BE49-F238E27FC236}">
                <a16:creationId xmlns:a16="http://schemas.microsoft.com/office/drawing/2014/main" id="{4FDC30A3-477C-48CF-BCAB-BD0BE07B0F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460340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resentation" r:id="rId4" imgW="3564626" imgH="2467529" progId="PowerPoint.Show.12">
                  <p:embed/>
                </p:oleObj>
              </mc:Choice>
              <mc:Fallback>
                <p:oleObj name="Presentation" r:id="rId4" imgW="3564626" imgH="2467529" progId="PowerPoint.Show.12">
                  <p:embed/>
                  <p:pic>
                    <p:nvPicPr>
                      <p:cNvPr id="4" name="Object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B61231B8-0AB0-4509-B42C-0F992706E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77243"/>
          <a:stretch/>
        </p:blipFill>
        <p:spPr>
          <a:xfrm>
            <a:off x="2601650" y="4146523"/>
            <a:ext cx="3619476" cy="99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l="40968" t="13778"/>
          <a:stretch/>
        </p:blipFill>
        <p:spPr>
          <a:xfrm>
            <a:off x="0" y="0"/>
            <a:ext cx="1831425" cy="30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5">
            <a:alphaModFix/>
          </a:blip>
          <a:srcRect t="66270" r="20578"/>
          <a:stretch/>
        </p:blipFill>
        <p:spPr>
          <a:xfrm>
            <a:off x="7353352" y="0"/>
            <a:ext cx="1790648" cy="770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3D3BEE5-9C05-651F-1819-A5A1811E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501725"/>
              </p:ext>
            </p:extLst>
          </p:nvPr>
        </p:nvGraphicFramePr>
        <p:xfrm>
          <a:off x="0" y="1"/>
          <a:ext cx="9144000" cy="5290195"/>
        </p:xfrm>
        <a:graphic>
          <a:graphicData uri="http://schemas.openxmlformats.org/drawingml/2006/table">
            <a:tbl>
              <a:tblPr/>
              <a:tblGrid>
                <a:gridCol w="4498426">
                  <a:extLst>
                    <a:ext uri="{9D8B030D-6E8A-4147-A177-3AD203B41FA5}">
                      <a16:colId xmlns:a16="http://schemas.microsoft.com/office/drawing/2014/main" val="253697506"/>
                    </a:ext>
                  </a:extLst>
                </a:gridCol>
                <a:gridCol w="4645574">
                  <a:extLst>
                    <a:ext uri="{9D8B030D-6E8A-4147-A177-3AD203B41FA5}">
                      <a16:colId xmlns:a16="http://schemas.microsoft.com/office/drawing/2014/main" val="1009995776"/>
                    </a:ext>
                  </a:extLst>
                </a:gridCol>
              </a:tblGrid>
              <a:tr h="22713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S</a:t>
                      </a:r>
                      <a:endParaRPr lang="en-US" sz="1400" b="1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Experienced team.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Tailored solutions for each client.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 Strong commitment to eco-friendly practices.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 Experienced social media team.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Free consultation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Cross platform easy navigation website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The team members are young and enthusiastic.</a:t>
                      </a:r>
                    </a:p>
                  </a:txBody>
                  <a:tcPr marL="31830" marR="31830" marT="15915" marB="159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W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Low marketing budget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new social media pages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 Potential constraints in manpower and financial resources.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 Limited brand recognition in the early stages.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31830" marR="31830" marT="15915" marB="159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41501"/>
                  </a:ext>
                </a:extLst>
              </a:tr>
              <a:tr h="287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O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Growing market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Increasing interest in sustainable living and urban gardening.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- Potential collaborations with local governments and environmental organizations.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- Innovations in gardening technology and materials.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- Opportunities to engage with local communities.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Health awareness 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healthy aesthetic Lifestyle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Boycott to foreign products.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31830" marR="31830" marT="15915" marB="159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T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 Economic downturns affecting discretionary spending.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Emerging competitors in the urban gardening market.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Potential changes in building codes and regulations.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Low price competitor.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Well-known/established competitors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Importation and customs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  <a:t>competitors strong competitive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  <a:p>
                      <a:pPr algn="ctr" fontAlgn="ctr"/>
                      <a:b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Barlow" panose="00000500000000000000" pitchFamily="2" charset="0"/>
                        </a:rPr>
                      </a:b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31830" marR="31830" marT="15915" marB="159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397926"/>
                  </a:ext>
                </a:extLst>
              </a:tr>
            </a:tbl>
          </a:graphicData>
        </a:graphic>
      </p:graphicFrame>
      <p:pic>
        <p:nvPicPr>
          <p:cNvPr id="11" name="Google Shape;233;p33">
            <a:extLst>
              <a:ext uri="{FF2B5EF4-FFF2-40B4-BE49-F238E27FC236}">
                <a16:creationId xmlns:a16="http://schemas.microsoft.com/office/drawing/2014/main" id="{EBE168B5-E780-3690-BCCF-58EA937709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92066"/>
          <a:stretch/>
        </p:blipFill>
        <p:spPr>
          <a:xfrm flipH="1">
            <a:off x="4979238" y="4873971"/>
            <a:ext cx="4334498" cy="4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34;p33">
            <a:extLst>
              <a:ext uri="{FF2B5EF4-FFF2-40B4-BE49-F238E27FC236}">
                <a16:creationId xmlns:a16="http://schemas.microsoft.com/office/drawing/2014/main" id="{FC9F5665-2190-1AAB-ADC7-B1448E29AE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3352" y="148996"/>
            <a:ext cx="1756323" cy="249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35;p33">
            <a:extLst>
              <a:ext uri="{FF2B5EF4-FFF2-40B4-BE49-F238E27FC236}">
                <a16:creationId xmlns:a16="http://schemas.microsoft.com/office/drawing/2014/main" id="{9C71A028-9D5A-19ED-4922-98261D84F0E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0000" t="43058"/>
          <a:stretch/>
        </p:blipFill>
        <p:spPr>
          <a:xfrm>
            <a:off x="0" y="0"/>
            <a:ext cx="804577" cy="88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64CE4-55DE-83E4-737B-4C428E2C5050}"/>
              </a:ext>
            </a:extLst>
          </p:cNvPr>
          <p:cNvSpPr txBox="1"/>
          <p:nvPr/>
        </p:nvSpPr>
        <p:spPr>
          <a:xfrm>
            <a:off x="464576" y="890150"/>
            <a:ext cx="3642850" cy="3593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775F55"/>
                </a:solidFill>
                <a:effectLst/>
                <a:latin typeface="Twentieth Century"/>
              </a:rPr>
              <a:t>Financial objectives for the first year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wentieth Century"/>
              </a:rPr>
              <a:t>Sell 100 of the decoration packages per month for an income starting150000 LE.</a:t>
            </a:r>
            <a:endParaRPr lang="en-US" sz="1050" b="0" i="0" u="none" strike="noStrike" dirty="0">
              <a:solidFill>
                <a:srgbClr val="DD8047"/>
              </a:solidFill>
              <a:effectLst/>
              <a:latin typeface="Noto Sans Symbols"/>
            </a:endParaRPr>
          </a:p>
          <a:p>
            <a:pPr rtl="0" fontAlgn="base"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wentieth Century"/>
              </a:rPr>
              <a:t>Sell 150 of the herbs and the leafy plants  per month for an income starting75000 LE</a:t>
            </a:r>
            <a:endParaRPr lang="en-US" sz="1050" b="0" i="0" u="none" strike="noStrike" dirty="0">
              <a:solidFill>
                <a:srgbClr val="DD8047"/>
              </a:solidFill>
              <a:effectLst/>
              <a:latin typeface="Noto Sans Symbols"/>
            </a:endParaRPr>
          </a:p>
          <a:p>
            <a:pPr rtl="0" fontAlgn="base"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wentieth Century"/>
              </a:rPr>
              <a:t>Sell 100 0f the vegetables and the fruits packages per month for an income starting100000 LE</a:t>
            </a:r>
          </a:p>
          <a:p>
            <a:pPr rtl="0" fontAlgn="base"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wentieth Century"/>
              </a:rPr>
              <a:t>Sell 300 of the typical and comprehensive packages per month for an income starting 600000 LE</a:t>
            </a:r>
            <a:endParaRPr lang="en-US" sz="1050" b="0" i="0" u="none" strike="noStrike" dirty="0">
              <a:solidFill>
                <a:srgbClr val="DD8047"/>
              </a:solidFill>
              <a:effectLst/>
              <a:latin typeface="Noto Sans Symbol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CEC3C-EB64-1323-C9E3-17B8731C28FE}"/>
              </a:ext>
            </a:extLst>
          </p:cNvPr>
          <p:cNvSpPr txBox="1"/>
          <p:nvPr/>
        </p:nvSpPr>
        <p:spPr>
          <a:xfrm>
            <a:off x="4231601" y="192397"/>
            <a:ext cx="4572000" cy="4506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775F55"/>
                </a:solidFill>
                <a:effectLst/>
                <a:latin typeface="Barlow" panose="00000500000000000000" pitchFamily="2" charset="0"/>
              </a:rPr>
              <a:t>Marketing</a:t>
            </a:r>
            <a:r>
              <a:rPr lang="en-US" sz="2400" b="0" i="0" u="none" strike="noStrike" dirty="0">
                <a:solidFill>
                  <a:srgbClr val="775F55"/>
                </a:solidFill>
                <a:effectLst/>
                <a:latin typeface="Barlow" panose="00000500000000000000" pitchFamily="2" charset="0"/>
              </a:rPr>
              <a:t> objectives for the first year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  <a:latin typeface="Barlow" panose="000005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cap="none" dirty="0">
                <a:solidFill>
                  <a:schemeClr val="accent6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Increase Brand Awareness</a:t>
            </a:r>
            <a:r>
              <a:rPr lang="en-US" b="0" i="0" u="none" strike="noStrike" cap="none" dirty="0">
                <a:solidFill>
                  <a:schemeClr val="accent6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: Grow social media following by 50% and website traffic by 30% over the next 6 months.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i="0" u="none" strike="noStrike" cap="none" dirty="0">
              <a:solidFill>
                <a:schemeClr val="accent6"/>
              </a:solidFill>
              <a:latin typeface="Barlow" panose="00000500000000000000" pitchFamily="2" charset="0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accent6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Generate Leads: </a:t>
            </a:r>
            <a:r>
              <a:rPr lang="en-US" b="0" i="0" u="none" strike="noStrike" cap="none" dirty="0">
                <a:solidFill>
                  <a:schemeClr val="accent6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Acquire 100 new leads per month through digital marketing efforts.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i="0" u="none" strike="noStrike" cap="none" dirty="0">
              <a:solidFill>
                <a:schemeClr val="accent6"/>
              </a:solidFill>
              <a:latin typeface="Barlow" panose="00000500000000000000" pitchFamily="2" charset="0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accent6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Drive Conversions: </a:t>
            </a:r>
            <a:r>
              <a:rPr lang="en-US" b="0" i="0" u="none" strike="noStrike" cap="none" dirty="0">
                <a:solidFill>
                  <a:schemeClr val="accent6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Achieve a 10% conversion rate from website visitors to consultations.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i="0" u="none" strike="noStrike" cap="none" dirty="0">
              <a:solidFill>
                <a:schemeClr val="accent6"/>
              </a:solidFill>
              <a:latin typeface="Barlow" panose="00000500000000000000" pitchFamily="2" charset="0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accent6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Customer Retention: </a:t>
            </a:r>
            <a:r>
              <a:rPr lang="en-US" b="0" i="0" u="none" strike="noStrike" cap="none" dirty="0">
                <a:solidFill>
                  <a:schemeClr val="accent6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Maintain a customer satisfaction score of 90% or higher and achieve an 80% customer retention rate.</a:t>
            </a:r>
            <a:endParaRPr lang="en-US" dirty="0">
              <a:solidFill>
                <a:schemeClr val="accent6"/>
              </a:solidFill>
              <a:latin typeface="Barlow" panose="00000500000000000000" pitchFamily="2" charset="0"/>
            </a:endParaRPr>
          </a:p>
          <a:p>
            <a:pPr rtl="0" fontAlgn="base"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0" i="0" u="none" strike="noStrike" dirty="0">
              <a:solidFill>
                <a:srgbClr val="DD8047"/>
              </a:solidFill>
              <a:effectLst/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6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t="36159"/>
          <a:stretch/>
        </p:blipFill>
        <p:spPr>
          <a:xfrm>
            <a:off x="1678078" y="0"/>
            <a:ext cx="2429348" cy="124724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3165000" y="496196"/>
            <a:ext cx="281400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chemeClr val="tx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Targeting</a:t>
            </a:r>
            <a:endParaRPr lang="en-US" sz="3600" i="0" u="none" strike="noStrike" cap="none" dirty="0">
              <a:solidFill>
                <a:schemeClr val="tx2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4">
            <a:alphaModFix/>
          </a:blip>
          <a:srcRect l="50000"/>
          <a:stretch/>
        </p:blipFill>
        <p:spPr>
          <a:xfrm>
            <a:off x="0" y="890150"/>
            <a:ext cx="591025" cy="2056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9;p34"/>
          <p:cNvSpPr txBox="1"/>
          <p:nvPr/>
        </p:nvSpPr>
        <p:spPr>
          <a:xfrm>
            <a:off x="152125" y="1052175"/>
            <a:ext cx="6164282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 algn="ctr">
              <a:spcBef>
                <a:spcPts val="900"/>
              </a:spcBef>
              <a:buClr>
                <a:schemeClr val="dk1"/>
              </a:buClr>
              <a:buSzPts val="1100"/>
              <a:buNone/>
            </a:pPr>
            <a:r>
              <a:rPr lang="en-US" sz="1200" b="0" i="0" dirty="0">
                <a:solidFill>
                  <a:schemeClr val="tx2"/>
                </a:solidFill>
                <a:effectLst/>
                <a:latin typeface="Barlow" panose="00000500000000000000" pitchFamily="2" charset="0"/>
              </a:rPr>
              <a:t>Focus on </a:t>
            </a:r>
            <a:r>
              <a:rPr lang="en-US" sz="1200" b="1" i="0" dirty="0">
                <a:solidFill>
                  <a:schemeClr val="tx2"/>
                </a:solidFill>
                <a:effectLst/>
                <a:latin typeface="Barlow" panose="00000500000000000000" pitchFamily="2" charset="0"/>
              </a:rPr>
              <a:t>middle to upper-middle-class </a:t>
            </a:r>
            <a:r>
              <a:rPr lang="en-US" sz="1200" b="0" i="0" dirty="0">
                <a:solidFill>
                  <a:schemeClr val="tx2"/>
                </a:solidFill>
                <a:effectLst/>
                <a:latin typeface="Barlow" panose="00000500000000000000" pitchFamily="2" charset="0"/>
              </a:rPr>
              <a:t>homeowners aged 20-55, with a college education and disposable income.</a:t>
            </a:r>
          </a:p>
          <a:p>
            <a:pPr marL="0" indent="0" algn="ctr">
              <a:spcBef>
                <a:spcPts val="900"/>
              </a:spcBef>
              <a:buClr>
                <a:schemeClr val="dk1"/>
              </a:buClr>
              <a:buSzPts val="1100"/>
              <a:buNone/>
            </a:pPr>
            <a:endParaRPr lang="en-US" sz="1200" b="1" dirty="0">
              <a:solidFill>
                <a:schemeClr val="tx2"/>
              </a:solidFill>
              <a:latin typeface="Barlow" panose="00000500000000000000" pitchFamily="2" charset="0"/>
            </a:endParaRPr>
          </a:p>
          <a:p>
            <a:pPr marL="0" indent="0" algn="ctr">
              <a:spcBef>
                <a:spcPts val="900"/>
              </a:spcBef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chemeClr val="tx2"/>
                </a:solidFill>
                <a:latin typeface="Barlow" panose="00000500000000000000" pitchFamily="2" charset="0"/>
              </a:rPr>
              <a:t>Who lives in </a:t>
            </a:r>
            <a:r>
              <a:rPr lang="en-US" sz="1200" b="1" dirty="0">
                <a:solidFill>
                  <a:schemeClr val="tx2"/>
                </a:solidFill>
                <a:latin typeface="Barlow" panose="00000500000000000000" pitchFamily="2" charset="0"/>
              </a:rPr>
              <a:t>Urban areas </a:t>
            </a:r>
            <a:r>
              <a:rPr lang="en-US" sz="1200" dirty="0">
                <a:solidFill>
                  <a:schemeClr val="tx2"/>
                </a:solidFill>
                <a:latin typeface="Barlow" panose="00000500000000000000" pitchFamily="2" charset="0"/>
              </a:rPr>
              <a:t>in Egypt, particularly Cairo, Giza, and new cities.</a:t>
            </a:r>
          </a:p>
          <a:p>
            <a:pPr marL="0" indent="0" algn="ctr">
              <a:spcBef>
                <a:spcPts val="900"/>
              </a:spcBef>
              <a:buClr>
                <a:schemeClr val="dk1"/>
              </a:buClr>
              <a:buSzPts val="1100"/>
              <a:buNone/>
            </a:pPr>
            <a:endParaRPr lang="en-US" sz="1200" dirty="0">
              <a:solidFill>
                <a:schemeClr val="tx2"/>
              </a:solidFill>
              <a:latin typeface="Barlow" panose="00000500000000000000" pitchFamily="2" charset="0"/>
            </a:endParaRPr>
          </a:p>
          <a:p>
            <a:pPr marL="0" indent="0" algn="ctr">
              <a:spcBef>
                <a:spcPts val="900"/>
              </a:spcBef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tx2"/>
                </a:solidFill>
                <a:latin typeface="Barlow" panose="00000500000000000000" pitchFamily="2" charset="0"/>
              </a:rPr>
              <a:t>Value Sustainability</a:t>
            </a:r>
            <a:r>
              <a:rPr lang="en-US" sz="1200" dirty="0">
                <a:solidFill>
                  <a:schemeClr val="tx2"/>
                </a:solidFill>
                <a:latin typeface="Barlow" panose="00000500000000000000" pitchFamily="2" charset="0"/>
              </a:rPr>
              <a:t>, environmental responsibility, healthy living.</a:t>
            </a:r>
          </a:p>
          <a:p>
            <a:pPr algn="ctr">
              <a:spcBef>
                <a:spcPts val="9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tx2"/>
                </a:solidFill>
                <a:latin typeface="Barlow" panose="00000500000000000000" pitchFamily="2" charset="0"/>
              </a:rPr>
              <a:t>And Interests in Gardening</a:t>
            </a:r>
            <a:r>
              <a:rPr lang="en-US" sz="1200" dirty="0">
                <a:solidFill>
                  <a:schemeClr val="tx2"/>
                </a:solidFill>
                <a:latin typeface="Barlow" panose="00000500000000000000" pitchFamily="2" charset="0"/>
              </a:rPr>
              <a:t>, cooking, interior design, community activities and home improvement.</a:t>
            </a:r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5829" y="2417269"/>
            <a:ext cx="6213807" cy="2726231"/>
          </a:xfrm>
          <a:prstGeom prst="roundRect">
            <a:avLst>
              <a:gd name="adj" fmla="val 48229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911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1DE6B04-4E08-1E1C-D482-F32C1C44D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678" y="3016155"/>
            <a:ext cx="2465550" cy="21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1EE04-5BF6-0EEE-7BBF-94C6BA93C266}"/>
              </a:ext>
            </a:extLst>
          </p:cNvPr>
          <p:cNvSpPr txBox="1"/>
          <p:nvPr/>
        </p:nvSpPr>
        <p:spPr>
          <a:xfrm>
            <a:off x="0" y="0"/>
            <a:ext cx="24655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400" b="1" i="0" u="none" strike="noStrike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Name</a:t>
            </a: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: Sarah El-</a:t>
            </a:r>
            <a:r>
              <a:rPr lang="en-US" sz="1400" i="0" u="none" strike="noStrike" dirty="0" err="1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Masry</a:t>
            </a:r>
            <a:endParaRPr lang="en-US" sz="1400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Age</a:t>
            </a: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: 30</a:t>
            </a:r>
            <a:endParaRPr lang="en-US" sz="1400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Occupation</a:t>
            </a: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: Marketing Manager</a:t>
            </a:r>
            <a:endParaRPr lang="en-US" sz="1400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Location</a:t>
            </a: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: Cairo, Egypt</a:t>
            </a:r>
            <a:endParaRPr lang="en-US" sz="1400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Income</a:t>
            </a: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: EGP 150,000 per year</a:t>
            </a:r>
            <a:endParaRPr lang="en-US" sz="1400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Family Status</a:t>
            </a: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: Married with two children</a:t>
            </a:r>
            <a:endParaRPr lang="en-US" sz="1400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Education</a:t>
            </a: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: Bachelor’s degree in Business Administration</a:t>
            </a:r>
          </a:p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400" i="0" u="none" strike="noStrike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Background</a:t>
            </a: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:</a:t>
            </a:r>
            <a:endParaRPr lang="en-US" sz="1400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Sarah lives in a mid-sized apartment in Cairo with her family.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She has a busy professional life but values spending quality time with her family.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Sarah is passionate about sustainability and environmental conservation.</a:t>
            </a:r>
          </a:p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400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2ED96-4504-F69E-CDDA-DC6F5B87300A}"/>
              </a:ext>
            </a:extLst>
          </p:cNvPr>
          <p:cNvSpPr txBox="1"/>
          <p:nvPr/>
        </p:nvSpPr>
        <p:spPr>
          <a:xfrm>
            <a:off x="2378969" y="0"/>
            <a:ext cx="238835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Goals</a:t>
            </a: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:</a:t>
            </a:r>
            <a:endParaRPr lang="en-US" sz="1400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To create a green, relaxing space on her rooftop where her family can unwind.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To contribute positively to the environment by reducing her carbon footprint.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i="0" u="none" strike="noStrike" dirty="0">
                <a:solidFill>
                  <a:schemeClr val="bg2"/>
                </a:solidFill>
                <a:effectLst/>
                <a:latin typeface="Barlow" panose="00000500000000000000" pitchFamily="2" charset="0"/>
              </a:rPr>
              <a:t>To grow her own herbs and vegetables for a healthier lifestyle.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400" i="0" u="none" strike="noStrike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Challenges</a:t>
            </a: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:</a:t>
            </a:r>
            <a:endParaRPr lang="en-US" sz="1400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Limited time to dedicate to gardening due to her busy schedule.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Lack of knowledge about suitable plants and gardening techniques for rooftop spaces.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Concerns about the initial cost and ongoing maintenance of a rooftop garden.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400" i="0" u="none" strike="noStrike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44312-875F-FAAD-3ABD-FEB41F4A7EEF}"/>
              </a:ext>
            </a:extLst>
          </p:cNvPr>
          <p:cNvSpPr txBox="1"/>
          <p:nvPr/>
        </p:nvSpPr>
        <p:spPr>
          <a:xfrm>
            <a:off x="4680746" y="0"/>
            <a:ext cx="20522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Interests:</a:t>
            </a:r>
            <a:endParaRPr lang="en-US" sz="1400" b="1" dirty="0">
              <a:solidFill>
                <a:schemeClr val="bg2"/>
              </a:solidFill>
              <a:effectLst/>
              <a:latin typeface="Barlow" panose="00000500000000000000" pitchFamily="2" charset="0"/>
            </a:endParaRP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Sustainability and eco-friendly practices.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Home improvement and interior design.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Cooking and using fresh, home-grown ingredients.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Participating in community gardening events and workshops.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400" i="0" u="none" strike="noStrike" cap="none" dirty="0">
              <a:solidFill>
                <a:schemeClr val="bg2"/>
              </a:solidFill>
              <a:effectLst/>
              <a:latin typeface="Barlow" panose="00000500000000000000" pitchFamily="2" charset="0"/>
              <a:ea typeface="+mn-ea"/>
              <a:cs typeface="+mn-cs"/>
              <a:sym typeface="Arial"/>
            </a:endParaRP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Values</a:t>
            </a: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: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Environmental responsibility and sustainability.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Quality family time and creating a beautiful home environment.</a:t>
            </a:r>
          </a:p>
          <a:p>
            <a:pPr algn="ctr" rtl="0" fontAlgn="base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0" u="none" strike="noStrike" cap="none" dirty="0">
                <a:solidFill>
                  <a:schemeClr val="bg2"/>
                </a:solidFill>
                <a:effectLst/>
                <a:latin typeface="Barlow" panose="00000500000000000000" pitchFamily="2" charset="0"/>
                <a:ea typeface="+mn-ea"/>
                <a:cs typeface="+mn-cs"/>
                <a:sym typeface="Arial"/>
              </a:rPr>
              <a:t>Health and wellness through organic gardening.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F304A-39F8-61B2-F467-CED6455651D0}"/>
              </a:ext>
            </a:extLst>
          </p:cNvPr>
          <p:cNvSpPr txBox="1"/>
          <p:nvPr/>
        </p:nvSpPr>
        <p:spPr>
          <a:xfrm>
            <a:off x="6646461" y="95964"/>
            <a:ext cx="23883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Marketing Message: </a:t>
            </a:r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</a:rPr>
              <a:t>Transform your rooftop into a green oasis with </a:t>
            </a:r>
            <a:r>
              <a:rPr lang="en-US" dirty="0" err="1">
                <a:solidFill>
                  <a:schemeClr val="bg2"/>
                </a:solidFill>
                <a:latin typeface="Barlow" panose="00000500000000000000" pitchFamily="2" charset="0"/>
              </a:rPr>
              <a:t>Naturoofs</a:t>
            </a:r>
            <a:r>
              <a:rPr lang="en-US" dirty="0">
                <a:solidFill>
                  <a:schemeClr val="bg2"/>
                </a:solidFill>
                <a:latin typeface="Barlow" panose="00000500000000000000" pitchFamily="2" charset="0"/>
              </a:rPr>
              <a:t>. Our customized gardening solutions make it easy for you to create a beautiful, sustainable space that enhances your home and benefits the environment. Join our community and start your gardening journey today!”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l="68316" b="58895"/>
          <a:stretch/>
        </p:blipFill>
        <p:spPr>
          <a:xfrm>
            <a:off x="0" y="3085700"/>
            <a:ext cx="1310424" cy="20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4">
            <a:alphaModFix/>
          </a:blip>
          <a:srcRect r="36548" b="31619"/>
          <a:stretch/>
        </p:blipFill>
        <p:spPr>
          <a:xfrm>
            <a:off x="7527800" y="2760775"/>
            <a:ext cx="1616199" cy="23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5">
            <a:alphaModFix/>
          </a:blip>
          <a:srcRect t="77359"/>
          <a:stretch/>
        </p:blipFill>
        <p:spPr>
          <a:xfrm>
            <a:off x="3079250" y="1"/>
            <a:ext cx="5638824" cy="1376799"/>
          </a:xfrm>
          <a:prstGeom prst="rect">
            <a:avLst/>
          </a:prstGeom>
          <a:solidFill>
            <a:srgbClr val="F7F7F7"/>
          </a:solidFill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B5C0B0-81F1-BBA8-E6FB-86AA264DB0D4}"/>
              </a:ext>
            </a:extLst>
          </p:cNvPr>
          <p:cNvSpPr txBox="1"/>
          <p:nvPr/>
        </p:nvSpPr>
        <p:spPr>
          <a:xfrm>
            <a:off x="1" y="0"/>
            <a:ext cx="9143999" cy="574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i="0" u="none" strike="noStrike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1600" b="1" i="0" u="none" strike="noStrike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Unique Selling Proposition (USP)</a:t>
            </a:r>
            <a:r>
              <a:rPr lang="en-US" sz="1600" b="1" dirty="0">
                <a:solidFill>
                  <a:srgbClr val="111111"/>
                </a:solidFill>
                <a:latin typeface="Barlow" panose="00000500000000000000" pitchFamily="2" charset="0"/>
              </a:rPr>
              <a:t>: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11111"/>
                </a:solidFill>
                <a:latin typeface="Barlow" panose="00000500000000000000" pitchFamily="2" charset="0"/>
              </a:rPr>
              <a:t> </a:t>
            </a:r>
            <a:r>
              <a:rPr lang="en-US" b="0" i="0" u="sng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Customized and Sustainable Urban Gardening Solutions</a:t>
            </a:r>
          </a:p>
          <a:p>
            <a:pPr rtl="0" fontAlgn="base">
              <a:spcBef>
                <a:spcPts val="9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Personalized Design: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We provide custom-made garden designs that reflect the individual style and requirements of our clients.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Sustainability Focus:</a:t>
            </a:r>
            <a:endParaRPr lang="en-US" sz="1300" b="1" i="0" u="none" strike="noStrike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We use eco-friendly materials, organic fertilizers, and drought-resistant plants to create green spaces that are both beautiful and environmentally responsible.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Expert Knowledge and Support:</a:t>
            </a:r>
            <a:endParaRPr lang="en-US" sz="1300" b="1" i="0" u="none" strike="noStrike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We offer ongoing support through regular maintenance services and educational workshops.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Enhanced Urban Living:</a:t>
            </a:r>
            <a:endParaRPr lang="en-US" sz="1300" b="1" i="0" u="none" strike="noStrike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Our gardens help reduce urban heat, improve air quality, and provide a serene retreat.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111111"/>
              </a:solidFill>
              <a:effectLst/>
              <a:latin typeface="Barlow" panose="000005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Community Engagement: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Our workshops and events bring people together, promoting a collective effort towards a greener, more sustainable urban environment.</a:t>
            </a:r>
          </a:p>
          <a:p>
            <a:pPr rtl="0">
              <a:spcBef>
                <a:spcPts val="900"/>
              </a:spcBef>
              <a:spcAft>
                <a:spcPts val="0"/>
              </a:spcAft>
            </a:pPr>
            <a:r>
              <a:rPr lang="en-US" sz="1300" i="0" u="none" strike="noStrike" dirty="0" err="1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Naturoofs</a:t>
            </a:r>
            <a:r>
              <a:rPr lang="en-US" sz="1300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’ unique selling proposition lies in our ability to combine personalized, sustainable gardening solutions with expert support and community engagement, making us the go-to choice for eco-conscious homeowners looking to enhance their urban living spaces. </a:t>
            </a:r>
            <a:r>
              <a:rPr lang="en-US" sz="1300" b="0" i="0" u="none" strike="noStrike" dirty="0">
                <a:solidFill>
                  <a:srgbClr val="111111"/>
                </a:solidFill>
                <a:effectLst/>
                <a:latin typeface="Barlow" panose="00000500000000000000" pitchFamily="2" charset="0"/>
              </a:rPr>
              <a:t>🌿</a:t>
            </a:r>
            <a:endParaRPr lang="en-US" sz="1300" b="0" dirty="0">
              <a:effectLst/>
              <a:latin typeface="Barlow" panose="00000500000000000000" pitchFamily="2" charset="0"/>
            </a:endParaRPr>
          </a:p>
          <a:p>
            <a:br>
              <a:rPr lang="en-US" b="0" dirty="0">
                <a:effectLst/>
                <a:latin typeface="Barlow" panose="00000500000000000000" pitchFamily="2" charset="0"/>
              </a:rPr>
            </a:br>
            <a:endParaRPr lang="en-US" dirty="0">
              <a:latin typeface="Barlow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82ED0-F7D3-4666-8E41-EF4C2A8879B4}"/>
              </a:ext>
            </a:extLst>
          </p:cNvPr>
          <p:cNvSpPr txBox="1"/>
          <p:nvPr/>
        </p:nvSpPr>
        <p:spPr>
          <a:xfrm>
            <a:off x="872966" y="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Cormorant Garamond"/>
                <a:ea typeface="Cormorant Garamond"/>
              </a:rPr>
              <a:t>Tactics</a:t>
            </a:r>
          </a:p>
        </p:txBody>
      </p:sp>
    </p:spTree>
    <p:extLst>
      <p:ext uri="{BB962C8B-B14F-4D97-AF65-F5344CB8AC3E}">
        <p14:creationId xmlns:p14="http://schemas.microsoft.com/office/powerpoint/2010/main" val="23323719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ature Style Aesthetic Newsletter">
  <a:themeElements>
    <a:clrScheme name="Office">
      <a:dk1>
        <a:srgbClr val="1C191A"/>
      </a:dk1>
      <a:lt1>
        <a:srgbClr val="E2E8B2"/>
      </a:lt1>
      <a:dk2>
        <a:srgbClr val="163D3A"/>
      </a:dk2>
      <a:lt2>
        <a:srgbClr val="1F524D"/>
      </a:lt2>
      <a:accent1>
        <a:srgbClr val="DDB99D"/>
      </a:accent1>
      <a:accent2>
        <a:srgbClr val="5D534B"/>
      </a:accent2>
      <a:accent3>
        <a:srgbClr val="888888"/>
      </a:accent3>
      <a:accent4>
        <a:srgbClr val="E2E8B2"/>
      </a:accent4>
      <a:accent5>
        <a:srgbClr val="FFFFFF"/>
      </a:accent5>
      <a:accent6>
        <a:srgbClr val="5D534B"/>
      </a:accent6>
      <a:hlink>
        <a:srgbClr val="E2E8B2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1733</Words>
  <Application>Microsoft Office PowerPoint</Application>
  <PresentationFormat>On-screen Show (16:9)</PresentationFormat>
  <Paragraphs>268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Twentieth Century</vt:lpstr>
      <vt:lpstr>Calibri</vt:lpstr>
      <vt:lpstr>MV Boli</vt:lpstr>
      <vt:lpstr>Barlow ExtraLight</vt:lpstr>
      <vt:lpstr>Barlow</vt:lpstr>
      <vt:lpstr>Tw Cen MT</vt:lpstr>
      <vt:lpstr>-apple-system</vt:lpstr>
      <vt:lpstr>Noto Sans Symbols</vt:lpstr>
      <vt:lpstr>Arial</vt:lpstr>
      <vt:lpstr>Cormorant Garamond</vt:lpstr>
      <vt:lpstr>Simple Light</vt:lpstr>
      <vt:lpstr>Nature Style Aesthetic Newsletter</vt:lpstr>
      <vt:lpstr>Presentation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</dc:creator>
  <cp:lastModifiedBy>muhammad hazem</cp:lastModifiedBy>
  <cp:revision>40</cp:revision>
  <dcterms:modified xsi:type="dcterms:W3CDTF">2024-10-18T04:24:47Z</dcterms:modified>
</cp:coreProperties>
</file>